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52"/>
  </p:notesMasterIdLst>
  <p:handoutMasterIdLst>
    <p:handoutMasterId r:id="rId53"/>
  </p:handoutMasterIdLst>
  <p:sldIdLst>
    <p:sldId id="293" r:id="rId2"/>
    <p:sldId id="380" r:id="rId3"/>
    <p:sldId id="381" r:id="rId4"/>
    <p:sldId id="382" r:id="rId5"/>
    <p:sldId id="383" r:id="rId6"/>
    <p:sldId id="425" r:id="rId7"/>
    <p:sldId id="426" r:id="rId8"/>
    <p:sldId id="386" r:id="rId9"/>
    <p:sldId id="387" r:id="rId10"/>
    <p:sldId id="388" r:id="rId11"/>
    <p:sldId id="389" r:id="rId12"/>
    <p:sldId id="390" r:id="rId13"/>
    <p:sldId id="427" r:id="rId14"/>
    <p:sldId id="428" r:id="rId15"/>
    <p:sldId id="429" r:id="rId16"/>
    <p:sldId id="391" r:id="rId17"/>
    <p:sldId id="431" r:id="rId18"/>
    <p:sldId id="392" r:id="rId19"/>
    <p:sldId id="393" r:id="rId20"/>
    <p:sldId id="394" r:id="rId21"/>
    <p:sldId id="395" r:id="rId22"/>
    <p:sldId id="396" r:id="rId23"/>
    <p:sldId id="430" r:id="rId24"/>
    <p:sldId id="397" r:id="rId25"/>
    <p:sldId id="409" r:id="rId26"/>
    <p:sldId id="410" r:id="rId27"/>
    <p:sldId id="411" r:id="rId28"/>
    <p:sldId id="412" r:id="rId29"/>
    <p:sldId id="413" r:id="rId30"/>
    <p:sldId id="414" r:id="rId31"/>
    <p:sldId id="415" r:id="rId32"/>
    <p:sldId id="416" r:id="rId33"/>
    <p:sldId id="417" r:id="rId34"/>
    <p:sldId id="418" r:id="rId35"/>
    <p:sldId id="419" r:id="rId36"/>
    <p:sldId id="420" r:id="rId37"/>
    <p:sldId id="421" r:id="rId38"/>
    <p:sldId id="422" r:id="rId39"/>
    <p:sldId id="442" r:id="rId40"/>
    <p:sldId id="423" r:id="rId41"/>
    <p:sldId id="455" r:id="rId42"/>
    <p:sldId id="478" r:id="rId43"/>
    <p:sldId id="479" r:id="rId44"/>
    <p:sldId id="368" r:id="rId45"/>
    <p:sldId id="454" r:id="rId46"/>
    <p:sldId id="456" r:id="rId47"/>
    <p:sldId id="457" r:id="rId48"/>
    <p:sldId id="459" r:id="rId49"/>
    <p:sldId id="461" r:id="rId50"/>
    <p:sldId id="460" r:id="rId51"/>
  </p:sldIdLst>
  <p:sldSz cx="9144000" cy="6858000" type="screen4x3"/>
  <p:notesSz cx="6735763" cy="9866313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136" autoAdjust="0"/>
    <p:restoredTop sz="94319" autoAdjust="0"/>
  </p:normalViewPr>
  <p:slideViewPr>
    <p:cSldViewPr snapToGrid="0">
      <p:cViewPr>
        <p:scale>
          <a:sx n="70" d="100"/>
          <a:sy n="70" d="100"/>
        </p:scale>
        <p:origin x="-690" y="3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62" d="100"/>
          <a:sy n="62" d="100"/>
        </p:scale>
        <p:origin x="-3302" y="-91"/>
      </p:cViewPr>
      <p:guideLst>
        <p:guide orient="horz" pos="3107"/>
        <p:guide pos="212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7825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941" tIns="45471" rIns="90941" bIns="45471" numCol="1" anchor="t" anchorCtr="0" compatLnSpc="1">
            <a:prstTxWarp prst="textNoShape">
              <a:avLst/>
            </a:prstTxWarp>
          </a:bodyPr>
          <a:lstStyle>
            <a:lvl1pPr defTabSz="910164">
              <a:defRPr sz="1200"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1366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16350" y="0"/>
            <a:ext cx="2917825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941" tIns="45471" rIns="90941" bIns="45471" numCol="1" anchor="t" anchorCtr="0" compatLnSpc="1">
            <a:prstTxWarp prst="textNoShape">
              <a:avLst/>
            </a:prstTxWarp>
          </a:bodyPr>
          <a:lstStyle>
            <a:lvl1pPr algn="r" defTabSz="910164">
              <a:defRPr sz="1200"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1366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72600"/>
            <a:ext cx="291782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941" tIns="45471" rIns="90941" bIns="45471" numCol="1" anchor="b" anchorCtr="0" compatLnSpc="1">
            <a:prstTxWarp prst="textNoShape">
              <a:avLst/>
            </a:prstTxWarp>
          </a:bodyPr>
          <a:lstStyle>
            <a:lvl1pPr defTabSz="910164">
              <a:defRPr sz="1200"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1366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16350" y="9372600"/>
            <a:ext cx="291782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941" tIns="45471" rIns="90941" bIns="45471" numCol="1" anchor="b" anchorCtr="0" compatLnSpc="1">
            <a:prstTxWarp prst="textNoShape">
              <a:avLst/>
            </a:prstTxWarp>
          </a:bodyPr>
          <a:lstStyle>
            <a:lvl1pPr algn="r" defTabSz="910164">
              <a:defRPr sz="1200">
                <a:cs typeface="+mn-cs"/>
              </a:defRPr>
            </a:lvl1pPr>
          </a:lstStyle>
          <a:p>
            <a:pPr>
              <a:defRPr/>
            </a:pPr>
            <a:fld id="{C82EB251-BD23-4AA8-97C8-D0618EDA8815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637090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7825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941" tIns="45471" rIns="90941" bIns="45471" numCol="1" anchor="t" anchorCtr="0" compatLnSpc="1">
            <a:prstTxWarp prst="textNoShape">
              <a:avLst/>
            </a:prstTxWarp>
          </a:bodyPr>
          <a:lstStyle>
            <a:lvl1pPr defTabSz="910164">
              <a:defRPr sz="1200"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16350" y="0"/>
            <a:ext cx="2917825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941" tIns="45471" rIns="90941" bIns="45471" numCol="1" anchor="t" anchorCtr="0" compatLnSpc="1">
            <a:prstTxWarp prst="textNoShape">
              <a:avLst/>
            </a:prstTxWarp>
          </a:bodyPr>
          <a:lstStyle>
            <a:lvl1pPr algn="r" defTabSz="910164">
              <a:defRPr sz="1200"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42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3288" y="739775"/>
            <a:ext cx="4929187" cy="36988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3100" y="4686300"/>
            <a:ext cx="5389563" cy="444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941" tIns="45471" rIns="90941" bIns="4547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smtClean="0"/>
              <a:t>Textmasterformate durch Klicken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</a:p>
        </p:txBody>
      </p:sp>
      <p:sp>
        <p:nvSpPr>
          <p:cNvPr id="245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72600"/>
            <a:ext cx="291782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941" tIns="45471" rIns="90941" bIns="45471" numCol="1" anchor="b" anchorCtr="0" compatLnSpc="1">
            <a:prstTxWarp prst="textNoShape">
              <a:avLst/>
            </a:prstTxWarp>
          </a:bodyPr>
          <a:lstStyle>
            <a:lvl1pPr defTabSz="910164">
              <a:defRPr sz="1200"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45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16350" y="9372600"/>
            <a:ext cx="291782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941" tIns="45471" rIns="90941" bIns="45471" numCol="1" anchor="b" anchorCtr="0" compatLnSpc="1">
            <a:prstTxWarp prst="textNoShape">
              <a:avLst/>
            </a:prstTxWarp>
          </a:bodyPr>
          <a:lstStyle>
            <a:lvl1pPr algn="r" defTabSz="910164">
              <a:defRPr sz="1200">
                <a:cs typeface="+mn-cs"/>
              </a:defRPr>
            </a:lvl1pPr>
          </a:lstStyle>
          <a:p>
            <a:pPr>
              <a:defRPr/>
            </a:pPr>
            <a:fld id="{2AE7E466-7E34-489D-9C5A-B6AE9CCDE6B2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1989638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5235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AT" altLang="de-DE" smtClean="0"/>
          </a:p>
        </p:txBody>
      </p:sp>
      <p:sp>
        <p:nvSpPr>
          <p:cNvPr id="45060" name="Foliennummernplatzhalt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39775" indent="-284163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38238" indent="-227013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592263" indent="-227013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47875" indent="-227013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05075" indent="-227013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62275" indent="-227013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19475" indent="-227013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76675" indent="-227013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FDB35AD9-4E03-43E1-ADFB-5A8E5D8021A5}" type="slidenum">
              <a:rPr lang="de-DE" altLang="de-DE" smtClean="0"/>
              <a:pPr eaLnBrk="1" hangingPunct="1">
                <a:spcBef>
                  <a:spcPct val="0"/>
                </a:spcBef>
                <a:defRPr/>
              </a:pPr>
              <a:t>2</a:t>
            </a:fld>
            <a:endParaRPr lang="de-DE" altLang="de-DE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4451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AT" altLang="de-DE" smtClean="0"/>
          </a:p>
        </p:txBody>
      </p:sp>
      <p:sp>
        <p:nvSpPr>
          <p:cNvPr id="54276" name="Foliennummernplatzhalt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39775" indent="-284163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38238" indent="-227013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592263" indent="-227013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47875" indent="-227013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05075" indent="-227013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62275" indent="-227013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19475" indent="-227013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76675" indent="-227013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4DD0B72B-D0DA-4E2B-8652-42EE9ED029F0}" type="slidenum">
              <a:rPr lang="de-DE" altLang="de-DE" smtClean="0"/>
              <a:pPr eaLnBrk="1" hangingPunct="1">
                <a:spcBef>
                  <a:spcPct val="0"/>
                </a:spcBef>
                <a:defRPr/>
              </a:pPr>
              <a:t>11</a:t>
            </a:fld>
            <a:endParaRPr lang="de-DE" altLang="de-DE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5475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AT" altLang="de-DE" smtClean="0"/>
          </a:p>
        </p:txBody>
      </p:sp>
      <p:sp>
        <p:nvSpPr>
          <p:cNvPr id="55300" name="Foliennummernplatzhalt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39775" indent="-284163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38238" indent="-227013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592263" indent="-227013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47875" indent="-227013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05075" indent="-227013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62275" indent="-227013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19475" indent="-227013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76675" indent="-227013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643239E8-A23C-4F65-A3B4-BE5D58411B38}" type="slidenum">
              <a:rPr lang="de-DE" altLang="de-DE" smtClean="0"/>
              <a:pPr eaLnBrk="1" hangingPunct="1">
                <a:spcBef>
                  <a:spcPct val="0"/>
                </a:spcBef>
                <a:defRPr/>
              </a:pPr>
              <a:t>12</a:t>
            </a:fld>
            <a:endParaRPr lang="de-DE" altLang="de-DE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4387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AT" altLang="de-DE" smtClean="0"/>
          </a:p>
        </p:txBody>
      </p:sp>
      <p:sp>
        <p:nvSpPr>
          <p:cNvPr id="53252" name="Foliennummernplatzhalt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39775" indent="-284163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38238" indent="-227013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592263" indent="-227013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47875" indent="-227013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05075" indent="-227013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62275" indent="-227013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19475" indent="-227013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76675" indent="-227013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1C06A21B-F76E-43C6-A153-E4BDEC6EF562}" type="slidenum">
              <a:rPr lang="de-DE" altLang="de-DE" smtClean="0"/>
              <a:pPr eaLnBrk="1" hangingPunct="1">
                <a:spcBef>
                  <a:spcPct val="0"/>
                </a:spcBef>
                <a:defRPr/>
              </a:pPr>
              <a:t>13</a:t>
            </a:fld>
            <a:endParaRPr lang="de-DE" altLang="de-DE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5411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AT" altLang="de-DE" smtClean="0"/>
          </a:p>
        </p:txBody>
      </p:sp>
      <p:sp>
        <p:nvSpPr>
          <p:cNvPr id="54276" name="Foliennummernplatzhalt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39775" indent="-284163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38238" indent="-227013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592263" indent="-227013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47875" indent="-227013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05075" indent="-227013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62275" indent="-227013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19475" indent="-227013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76675" indent="-227013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53358F9D-066E-4D24-AF2D-DF9F593137DB}" type="slidenum">
              <a:rPr lang="de-DE" altLang="de-DE" smtClean="0"/>
              <a:pPr eaLnBrk="1" hangingPunct="1">
                <a:spcBef>
                  <a:spcPct val="0"/>
                </a:spcBef>
                <a:defRPr/>
              </a:pPr>
              <a:t>14</a:t>
            </a:fld>
            <a:endParaRPr lang="de-DE" altLang="de-DE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6435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AT" altLang="de-DE" smtClean="0"/>
          </a:p>
        </p:txBody>
      </p:sp>
      <p:sp>
        <p:nvSpPr>
          <p:cNvPr id="55300" name="Foliennummernplatzhalt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39775" indent="-284163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38238" indent="-227013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592263" indent="-227013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47875" indent="-227013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05075" indent="-227013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62275" indent="-227013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19475" indent="-227013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76675" indent="-227013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3FE22E29-3A50-46A9-93CC-CECEA55DF6D7}" type="slidenum">
              <a:rPr lang="de-DE" altLang="de-DE" smtClean="0"/>
              <a:pPr eaLnBrk="1" hangingPunct="1">
                <a:spcBef>
                  <a:spcPct val="0"/>
                </a:spcBef>
                <a:defRPr/>
              </a:pPr>
              <a:t>15</a:t>
            </a:fld>
            <a:endParaRPr lang="de-DE" altLang="de-DE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6499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AT" altLang="de-DE" smtClean="0"/>
          </a:p>
        </p:txBody>
      </p:sp>
      <p:sp>
        <p:nvSpPr>
          <p:cNvPr id="56324" name="Foliennummernplatzhalt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39775" indent="-284163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38238" indent="-227013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592263" indent="-227013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47875" indent="-227013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05075" indent="-227013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62275" indent="-227013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19475" indent="-227013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76675" indent="-227013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A9DD35C4-6274-4A97-BFBB-67EE271C7F96}" type="slidenum">
              <a:rPr lang="de-DE" altLang="de-DE" smtClean="0"/>
              <a:pPr eaLnBrk="1" hangingPunct="1">
                <a:spcBef>
                  <a:spcPct val="0"/>
                </a:spcBef>
                <a:defRPr/>
              </a:pPr>
              <a:t>16</a:t>
            </a:fld>
            <a:endParaRPr lang="de-DE" altLang="de-DE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7523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AT" altLang="de-DE" smtClean="0"/>
          </a:p>
        </p:txBody>
      </p:sp>
      <p:sp>
        <p:nvSpPr>
          <p:cNvPr id="57348" name="Foliennummernplatzhalt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39775" indent="-284163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38238" indent="-227013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592263" indent="-227013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47875" indent="-227013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05075" indent="-227013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62275" indent="-227013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19475" indent="-227013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76675" indent="-227013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08068044-D307-485C-8F95-2ED2A24293CC}" type="slidenum">
              <a:rPr lang="de-DE" altLang="de-DE" smtClean="0"/>
              <a:pPr eaLnBrk="1" hangingPunct="1">
                <a:spcBef>
                  <a:spcPct val="0"/>
                </a:spcBef>
                <a:defRPr/>
              </a:pPr>
              <a:t>17</a:t>
            </a:fld>
            <a:endParaRPr lang="de-DE" altLang="de-DE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7523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AT" altLang="de-DE" smtClean="0"/>
          </a:p>
        </p:txBody>
      </p:sp>
      <p:sp>
        <p:nvSpPr>
          <p:cNvPr id="57348" name="Foliennummernplatzhalt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39775" indent="-284163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38238" indent="-227013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592263" indent="-227013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47875" indent="-227013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05075" indent="-227013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62275" indent="-227013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19475" indent="-227013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76675" indent="-227013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08068044-D307-485C-8F95-2ED2A24293CC}" type="slidenum">
              <a:rPr lang="de-DE" altLang="de-DE" smtClean="0"/>
              <a:pPr eaLnBrk="1" hangingPunct="1">
                <a:spcBef>
                  <a:spcPct val="0"/>
                </a:spcBef>
                <a:defRPr/>
              </a:pPr>
              <a:t>18</a:t>
            </a:fld>
            <a:endParaRPr lang="de-DE" altLang="de-DE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8547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AT" altLang="de-DE" smtClean="0"/>
          </a:p>
        </p:txBody>
      </p:sp>
      <p:sp>
        <p:nvSpPr>
          <p:cNvPr id="58372" name="Foliennummernplatzhalt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39775" indent="-284163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38238" indent="-227013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592263" indent="-227013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47875" indent="-227013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05075" indent="-227013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62275" indent="-227013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19475" indent="-227013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76675" indent="-227013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1A99EF96-3B14-4BE8-B638-16A9ED487D9A}" type="slidenum">
              <a:rPr lang="de-DE" altLang="de-DE" smtClean="0"/>
              <a:pPr eaLnBrk="1" hangingPunct="1">
                <a:spcBef>
                  <a:spcPct val="0"/>
                </a:spcBef>
                <a:defRPr/>
              </a:pPr>
              <a:t>19</a:t>
            </a:fld>
            <a:endParaRPr lang="de-DE" altLang="de-DE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9571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AT" altLang="de-DE" smtClean="0"/>
          </a:p>
        </p:txBody>
      </p:sp>
      <p:sp>
        <p:nvSpPr>
          <p:cNvPr id="58372" name="Foliennummernplatzhalt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39775" indent="-284163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38238" indent="-227013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592263" indent="-227013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47875" indent="-227013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05075" indent="-227013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62275" indent="-227013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19475" indent="-227013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76675" indent="-227013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FF0B2B48-B0C6-4306-8F10-1B6F3B24695E}" type="slidenum">
              <a:rPr lang="de-DE" altLang="de-DE" smtClean="0"/>
              <a:pPr eaLnBrk="1" hangingPunct="1">
                <a:spcBef>
                  <a:spcPct val="0"/>
                </a:spcBef>
                <a:defRPr/>
              </a:pPr>
              <a:t>20</a:t>
            </a:fld>
            <a:endParaRPr lang="de-DE" altLang="de-DE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AT" altLang="de-DE" smtClean="0"/>
          </a:p>
        </p:txBody>
      </p:sp>
      <p:sp>
        <p:nvSpPr>
          <p:cNvPr id="46084" name="Foliennummernplatzhalt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39775" indent="-284163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38238" indent="-227013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592263" indent="-227013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47875" indent="-227013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05075" indent="-227013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62275" indent="-227013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19475" indent="-227013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76675" indent="-227013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CADE1C0F-1A6E-43A0-AFAB-81B13C11EE3A}" type="slidenum">
              <a:rPr lang="de-DE" altLang="de-DE" smtClean="0"/>
              <a:pPr eaLnBrk="1" hangingPunct="1">
                <a:spcBef>
                  <a:spcPct val="0"/>
                </a:spcBef>
                <a:defRPr/>
              </a:pPr>
              <a:t>3</a:t>
            </a:fld>
            <a:endParaRPr lang="de-DE" altLang="de-DE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0595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AT" altLang="de-DE" smtClean="0"/>
          </a:p>
        </p:txBody>
      </p:sp>
      <p:sp>
        <p:nvSpPr>
          <p:cNvPr id="59396" name="Foliennummernplatzhalt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39775" indent="-284163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38238" indent="-227013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592263" indent="-227013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47875" indent="-227013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05075" indent="-227013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62275" indent="-227013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19475" indent="-227013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76675" indent="-227013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8158A4FC-86E0-41DD-B31C-337AFED53172}" type="slidenum">
              <a:rPr lang="de-DE" altLang="de-DE" smtClean="0"/>
              <a:pPr eaLnBrk="1" hangingPunct="1">
                <a:spcBef>
                  <a:spcPct val="0"/>
                </a:spcBef>
                <a:defRPr/>
              </a:pPr>
              <a:t>21</a:t>
            </a:fld>
            <a:endParaRPr lang="de-DE" altLang="de-DE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1619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AT" altLang="de-DE" smtClean="0"/>
          </a:p>
        </p:txBody>
      </p:sp>
      <p:sp>
        <p:nvSpPr>
          <p:cNvPr id="60420" name="Foliennummernplatzhalt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39775" indent="-284163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38238" indent="-227013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592263" indent="-227013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47875" indent="-227013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05075" indent="-227013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62275" indent="-227013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19475" indent="-227013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76675" indent="-227013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6862C598-C8DE-404F-B261-2941BB48411F}" type="slidenum">
              <a:rPr lang="de-DE" altLang="de-DE" smtClean="0"/>
              <a:pPr eaLnBrk="1" hangingPunct="1">
                <a:spcBef>
                  <a:spcPct val="0"/>
                </a:spcBef>
                <a:defRPr/>
              </a:pPr>
              <a:t>22</a:t>
            </a:fld>
            <a:endParaRPr lang="de-DE" altLang="de-DE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1619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AT" altLang="de-DE" smtClean="0"/>
          </a:p>
        </p:txBody>
      </p:sp>
      <p:sp>
        <p:nvSpPr>
          <p:cNvPr id="60420" name="Foliennummernplatzhalt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39775" indent="-284163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38238" indent="-227013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592263" indent="-227013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47875" indent="-227013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05075" indent="-227013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62275" indent="-227013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19475" indent="-227013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76675" indent="-227013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6862C598-C8DE-404F-B261-2941BB48411F}" type="slidenum">
              <a:rPr lang="de-DE" altLang="de-DE" smtClean="0"/>
              <a:pPr eaLnBrk="1" hangingPunct="1">
                <a:spcBef>
                  <a:spcPct val="0"/>
                </a:spcBef>
                <a:defRPr/>
              </a:pPr>
              <a:t>23</a:t>
            </a:fld>
            <a:endParaRPr lang="de-DE" altLang="de-DE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2643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AT" altLang="de-DE" smtClean="0"/>
          </a:p>
        </p:txBody>
      </p:sp>
      <p:sp>
        <p:nvSpPr>
          <p:cNvPr id="61444" name="Foliennummernplatzhalt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39775" indent="-284163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38238" indent="-227013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592263" indent="-227013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47875" indent="-227013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05075" indent="-227013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62275" indent="-227013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19475" indent="-227013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76675" indent="-227013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CA06020E-F35E-4105-8651-0856D0EF84B4}" type="slidenum">
              <a:rPr lang="de-DE" altLang="de-DE" smtClean="0"/>
              <a:pPr eaLnBrk="1" hangingPunct="1">
                <a:spcBef>
                  <a:spcPct val="0"/>
                </a:spcBef>
                <a:defRPr/>
              </a:pPr>
              <a:t>24</a:t>
            </a:fld>
            <a:endParaRPr lang="de-DE" altLang="de-DE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4931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AT" altLang="de-DE" smtClean="0"/>
          </a:p>
        </p:txBody>
      </p:sp>
      <p:sp>
        <p:nvSpPr>
          <p:cNvPr id="68612" name="Foliennummernplatzhalt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39775" indent="-284163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38238" indent="-227013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592263" indent="-227013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47875" indent="-227013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05075" indent="-227013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62275" indent="-227013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19475" indent="-227013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76675" indent="-227013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0FCFFDF8-945E-45CB-84FA-B0401700408E}" type="slidenum">
              <a:rPr lang="de-DE" altLang="de-DE" smtClean="0"/>
              <a:pPr eaLnBrk="1" hangingPunct="1">
                <a:spcBef>
                  <a:spcPct val="0"/>
                </a:spcBef>
                <a:defRPr/>
              </a:pPr>
              <a:t>25</a:t>
            </a:fld>
            <a:endParaRPr lang="de-DE" altLang="de-DE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5955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AT" altLang="de-DE" smtClean="0"/>
          </a:p>
        </p:txBody>
      </p:sp>
      <p:sp>
        <p:nvSpPr>
          <p:cNvPr id="69636" name="Foliennummernplatzhalt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39775" indent="-284163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38238" indent="-227013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592263" indent="-227013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47875" indent="-227013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05075" indent="-227013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62275" indent="-227013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19475" indent="-227013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76675" indent="-227013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17CA06FF-6066-4C8A-89EB-E9B34A8C796F}" type="slidenum">
              <a:rPr lang="de-DE" altLang="de-DE" smtClean="0"/>
              <a:pPr eaLnBrk="1" hangingPunct="1">
                <a:spcBef>
                  <a:spcPct val="0"/>
                </a:spcBef>
                <a:defRPr/>
              </a:pPr>
              <a:t>26</a:t>
            </a:fld>
            <a:endParaRPr lang="de-DE" altLang="de-DE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6979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AT" altLang="de-DE" smtClean="0"/>
          </a:p>
        </p:txBody>
      </p:sp>
      <p:sp>
        <p:nvSpPr>
          <p:cNvPr id="70660" name="Foliennummernplatzhalt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39775" indent="-284163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38238" indent="-227013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592263" indent="-227013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47875" indent="-227013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05075" indent="-227013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62275" indent="-227013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19475" indent="-227013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76675" indent="-227013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3175CC0D-23CB-43C6-ABA0-D8A210A0043A}" type="slidenum">
              <a:rPr lang="de-DE" altLang="de-DE" smtClean="0"/>
              <a:pPr eaLnBrk="1" hangingPunct="1">
                <a:spcBef>
                  <a:spcPct val="0"/>
                </a:spcBef>
                <a:defRPr/>
              </a:pPr>
              <a:t>27</a:t>
            </a:fld>
            <a:endParaRPr lang="de-DE" altLang="de-DE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8003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AT" altLang="de-DE" smtClean="0"/>
          </a:p>
        </p:txBody>
      </p:sp>
      <p:sp>
        <p:nvSpPr>
          <p:cNvPr id="71684" name="Foliennummernplatzhalt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39775" indent="-284163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38238" indent="-227013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592263" indent="-227013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47875" indent="-227013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05075" indent="-227013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62275" indent="-227013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19475" indent="-227013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76675" indent="-227013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BF771489-21C3-48EF-BE78-2183EF143B95}" type="slidenum">
              <a:rPr lang="de-DE" altLang="de-DE" smtClean="0"/>
              <a:pPr eaLnBrk="1" hangingPunct="1">
                <a:spcBef>
                  <a:spcPct val="0"/>
                </a:spcBef>
                <a:defRPr/>
              </a:pPr>
              <a:t>28</a:t>
            </a:fld>
            <a:endParaRPr lang="de-DE" altLang="de-DE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9027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AT" altLang="de-DE" smtClean="0"/>
          </a:p>
        </p:txBody>
      </p:sp>
      <p:sp>
        <p:nvSpPr>
          <p:cNvPr id="72708" name="Foliennummernplatzhalt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39775" indent="-284163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38238" indent="-227013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592263" indent="-227013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47875" indent="-227013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05075" indent="-227013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62275" indent="-227013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19475" indent="-227013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76675" indent="-227013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49ABB0C8-2FD1-4AFA-8111-A5ED431A27C3}" type="slidenum">
              <a:rPr lang="de-DE" altLang="de-DE" smtClean="0"/>
              <a:pPr eaLnBrk="1" hangingPunct="1">
                <a:spcBef>
                  <a:spcPct val="0"/>
                </a:spcBef>
                <a:defRPr/>
              </a:pPr>
              <a:t>29</a:t>
            </a:fld>
            <a:endParaRPr lang="de-DE" altLang="de-DE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0051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AT" altLang="de-DE" smtClean="0"/>
          </a:p>
        </p:txBody>
      </p:sp>
      <p:sp>
        <p:nvSpPr>
          <p:cNvPr id="73732" name="Foliennummernplatzhalt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39775" indent="-284163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38238" indent="-227013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592263" indent="-227013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47875" indent="-227013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05075" indent="-227013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62275" indent="-227013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19475" indent="-227013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76675" indent="-227013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9763C493-6A52-4C68-A240-85EC5D01399C}" type="slidenum">
              <a:rPr lang="de-DE" altLang="de-DE" smtClean="0"/>
              <a:pPr eaLnBrk="1" hangingPunct="1">
                <a:spcBef>
                  <a:spcPct val="0"/>
                </a:spcBef>
                <a:defRPr/>
              </a:pPr>
              <a:t>30</a:t>
            </a:fld>
            <a:endParaRPr lang="de-DE" altLang="de-DE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7283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AT" altLang="de-DE" smtClean="0"/>
          </a:p>
        </p:txBody>
      </p:sp>
      <p:sp>
        <p:nvSpPr>
          <p:cNvPr id="47108" name="Foliennummernplatzhalt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39775" indent="-284163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38238" indent="-227013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592263" indent="-227013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47875" indent="-227013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05075" indent="-227013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62275" indent="-227013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19475" indent="-227013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76675" indent="-227013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4BA1E9BA-3A39-43AB-A07E-9DD026426706}" type="slidenum">
              <a:rPr lang="de-DE" altLang="de-DE" smtClean="0"/>
              <a:pPr eaLnBrk="1" hangingPunct="1">
                <a:spcBef>
                  <a:spcPct val="0"/>
                </a:spcBef>
                <a:defRPr/>
              </a:pPr>
              <a:t>4</a:t>
            </a:fld>
            <a:endParaRPr lang="de-DE" altLang="de-DE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1075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AT" altLang="de-DE" smtClean="0"/>
          </a:p>
        </p:txBody>
      </p:sp>
      <p:sp>
        <p:nvSpPr>
          <p:cNvPr id="74756" name="Foliennummernplatzhalt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39775" indent="-284163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38238" indent="-227013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592263" indent="-227013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47875" indent="-227013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05075" indent="-227013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62275" indent="-227013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19475" indent="-227013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76675" indent="-227013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5AD6085D-1C62-4D70-A41E-96B1B2C491C1}" type="slidenum">
              <a:rPr lang="de-DE" altLang="de-DE" smtClean="0"/>
              <a:pPr eaLnBrk="1" hangingPunct="1">
                <a:spcBef>
                  <a:spcPct val="0"/>
                </a:spcBef>
                <a:defRPr/>
              </a:pPr>
              <a:t>31</a:t>
            </a:fld>
            <a:endParaRPr lang="de-DE" altLang="de-DE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2099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AT" altLang="de-DE" smtClean="0"/>
          </a:p>
        </p:txBody>
      </p:sp>
      <p:sp>
        <p:nvSpPr>
          <p:cNvPr id="75780" name="Foliennummernplatzhalt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39775" indent="-284163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38238" indent="-227013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592263" indent="-227013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47875" indent="-227013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05075" indent="-227013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62275" indent="-227013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19475" indent="-227013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76675" indent="-227013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7400CADF-2C36-4835-92C2-28D97EB9DEAD}" type="slidenum">
              <a:rPr lang="de-DE" altLang="de-DE" smtClean="0"/>
              <a:pPr eaLnBrk="1" hangingPunct="1">
                <a:spcBef>
                  <a:spcPct val="0"/>
                </a:spcBef>
                <a:defRPr/>
              </a:pPr>
              <a:t>32</a:t>
            </a:fld>
            <a:endParaRPr lang="de-DE" altLang="de-DE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3123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AT" altLang="de-DE" smtClean="0"/>
          </a:p>
        </p:txBody>
      </p:sp>
      <p:sp>
        <p:nvSpPr>
          <p:cNvPr id="76804" name="Foliennummernplatzhalt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39775" indent="-284163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38238" indent="-227013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592263" indent="-227013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47875" indent="-227013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05075" indent="-227013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62275" indent="-227013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19475" indent="-227013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76675" indent="-227013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37D964B1-0582-4594-B273-50E8FF9B1561}" type="slidenum">
              <a:rPr lang="de-DE" altLang="de-DE" smtClean="0"/>
              <a:pPr eaLnBrk="1" hangingPunct="1">
                <a:spcBef>
                  <a:spcPct val="0"/>
                </a:spcBef>
                <a:defRPr/>
              </a:pPr>
              <a:t>33</a:t>
            </a:fld>
            <a:endParaRPr lang="de-DE" altLang="de-DE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4147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AT" altLang="de-DE" smtClean="0"/>
          </a:p>
        </p:txBody>
      </p:sp>
      <p:sp>
        <p:nvSpPr>
          <p:cNvPr id="77828" name="Foliennummernplatzhalt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39775" indent="-284163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38238" indent="-227013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592263" indent="-227013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47875" indent="-227013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05075" indent="-227013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62275" indent="-227013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19475" indent="-227013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76675" indent="-227013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EDADD089-A472-4683-A7AE-50EA42BD08AE}" type="slidenum">
              <a:rPr lang="de-DE" altLang="de-DE" smtClean="0"/>
              <a:pPr eaLnBrk="1" hangingPunct="1">
                <a:spcBef>
                  <a:spcPct val="0"/>
                </a:spcBef>
                <a:defRPr/>
              </a:pPr>
              <a:t>34</a:t>
            </a:fld>
            <a:endParaRPr lang="de-DE" altLang="de-DE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5171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AT" altLang="de-DE" smtClean="0"/>
          </a:p>
        </p:txBody>
      </p:sp>
      <p:sp>
        <p:nvSpPr>
          <p:cNvPr id="78852" name="Foliennummernplatzhalt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39775" indent="-284163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38238" indent="-227013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592263" indent="-227013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47875" indent="-227013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05075" indent="-227013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62275" indent="-227013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19475" indent="-227013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76675" indent="-227013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832376E8-B832-44EC-8900-5683AEF1A504}" type="slidenum">
              <a:rPr lang="de-DE" altLang="de-DE" smtClean="0"/>
              <a:pPr eaLnBrk="1" hangingPunct="1">
                <a:spcBef>
                  <a:spcPct val="0"/>
                </a:spcBef>
                <a:defRPr/>
              </a:pPr>
              <a:t>35</a:t>
            </a:fld>
            <a:endParaRPr lang="de-DE" altLang="de-DE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6195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AT" altLang="de-DE" smtClean="0"/>
          </a:p>
        </p:txBody>
      </p:sp>
      <p:sp>
        <p:nvSpPr>
          <p:cNvPr id="79876" name="Foliennummernplatzhalt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39775" indent="-284163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38238" indent="-227013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592263" indent="-227013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47875" indent="-227013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05075" indent="-227013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62275" indent="-227013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19475" indent="-227013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76675" indent="-227013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36FBE4DA-8CE5-4B12-A8F7-0D0F76CE9EA4}" type="slidenum">
              <a:rPr lang="de-DE" altLang="de-DE" smtClean="0"/>
              <a:pPr eaLnBrk="1" hangingPunct="1">
                <a:spcBef>
                  <a:spcPct val="0"/>
                </a:spcBef>
                <a:defRPr/>
              </a:pPr>
              <a:t>36</a:t>
            </a:fld>
            <a:endParaRPr lang="de-DE" altLang="de-DE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7219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AT" altLang="de-DE" smtClean="0"/>
          </a:p>
        </p:txBody>
      </p:sp>
      <p:sp>
        <p:nvSpPr>
          <p:cNvPr id="80900" name="Foliennummernplatzhalt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39775" indent="-284163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38238" indent="-227013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592263" indent="-227013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47875" indent="-227013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05075" indent="-227013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62275" indent="-227013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19475" indent="-227013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76675" indent="-227013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8939BC61-FCCF-4468-939C-1234AFEA52B3}" type="slidenum">
              <a:rPr lang="de-DE" altLang="de-DE" smtClean="0"/>
              <a:pPr eaLnBrk="1" hangingPunct="1">
                <a:spcBef>
                  <a:spcPct val="0"/>
                </a:spcBef>
                <a:defRPr/>
              </a:pPr>
              <a:t>37</a:t>
            </a:fld>
            <a:endParaRPr lang="de-DE" altLang="de-DE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8243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AT" altLang="de-DE" smtClean="0"/>
          </a:p>
        </p:txBody>
      </p:sp>
      <p:sp>
        <p:nvSpPr>
          <p:cNvPr id="81924" name="Foliennummernplatzhalt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39775" indent="-284163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38238" indent="-227013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592263" indent="-227013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47875" indent="-227013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05075" indent="-227013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62275" indent="-227013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19475" indent="-227013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76675" indent="-227013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6AA8B664-DB0D-4E8A-B7D9-B60277E289BF}" type="slidenum">
              <a:rPr lang="de-DE" altLang="de-DE" smtClean="0"/>
              <a:pPr eaLnBrk="1" hangingPunct="1">
                <a:spcBef>
                  <a:spcPct val="0"/>
                </a:spcBef>
                <a:defRPr/>
              </a:pPr>
              <a:t>38</a:t>
            </a:fld>
            <a:endParaRPr lang="de-DE" altLang="de-DE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8243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AT" altLang="de-DE" smtClean="0"/>
          </a:p>
        </p:txBody>
      </p:sp>
      <p:sp>
        <p:nvSpPr>
          <p:cNvPr id="81924" name="Foliennummernplatzhalt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39775" indent="-284163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38238" indent="-227013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592263" indent="-227013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47875" indent="-227013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05075" indent="-227013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62275" indent="-227013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19475" indent="-227013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76675" indent="-227013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6AA8B664-DB0D-4E8A-B7D9-B60277E289BF}" type="slidenum">
              <a:rPr lang="de-DE" altLang="de-DE" smtClean="0"/>
              <a:pPr eaLnBrk="1" hangingPunct="1">
                <a:spcBef>
                  <a:spcPct val="0"/>
                </a:spcBef>
                <a:defRPr/>
              </a:pPr>
              <a:t>39</a:t>
            </a:fld>
            <a:endParaRPr lang="de-DE" altLang="de-DE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9267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AT" altLang="de-DE" smtClean="0"/>
          </a:p>
        </p:txBody>
      </p:sp>
      <p:sp>
        <p:nvSpPr>
          <p:cNvPr id="82948" name="Foliennummernplatzhalt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39775" indent="-284163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38238" indent="-227013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592263" indent="-227013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47875" indent="-227013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05075" indent="-227013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62275" indent="-227013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19475" indent="-227013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76675" indent="-227013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46E6936B-B812-4FB1-BFA3-435890DCF7DB}" type="slidenum">
              <a:rPr lang="de-DE" altLang="de-DE" smtClean="0"/>
              <a:pPr eaLnBrk="1" hangingPunct="1">
                <a:spcBef>
                  <a:spcPct val="0"/>
                </a:spcBef>
                <a:defRPr/>
              </a:pPr>
              <a:t>40</a:t>
            </a:fld>
            <a:endParaRPr lang="de-DE" altLang="de-DE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8307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AT" altLang="de-DE" smtClean="0"/>
          </a:p>
        </p:txBody>
      </p:sp>
      <p:sp>
        <p:nvSpPr>
          <p:cNvPr id="48132" name="Foliennummernplatzhalt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39775" indent="-284163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38238" indent="-227013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592263" indent="-227013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47875" indent="-227013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05075" indent="-227013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62275" indent="-227013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19475" indent="-227013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76675" indent="-227013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35A25CC2-0FD7-48A0-AE5C-77FDC4536C73}" type="slidenum">
              <a:rPr lang="de-DE" altLang="de-DE" smtClean="0"/>
              <a:pPr eaLnBrk="1" hangingPunct="1">
                <a:spcBef>
                  <a:spcPct val="0"/>
                </a:spcBef>
                <a:defRPr/>
              </a:pPr>
              <a:t>5</a:t>
            </a:fld>
            <a:endParaRPr lang="de-DE" altLang="de-DE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9267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AT" altLang="de-DE" smtClean="0"/>
          </a:p>
        </p:txBody>
      </p:sp>
      <p:sp>
        <p:nvSpPr>
          <p:cNvPr id="82948" name="Foliennummernplatzhalt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39775" indent="-284163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38238" indent="-227013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592263" indent="-227013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47875" indent="-227013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05075" indent="-227013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62275" indent="-227013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19475" indent="-227013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76675" indent="-227013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46E6936B-B812-4FB1-BFA3-435890DCF7DB}" type="slidenum">
              <a:rPr lang="de-DE" altLang="de-DE" smtClean="0"/>
              <a:pPr eaLnBrk="1" hangingPunct="1">
                <a:spcBef>
                  <a:spcPct val="0"/>
                </a:spcBef>
                <a:defRPr/>
              </a:pPr>
              <a:t>41</a:t>
            </a:fld>
            <a:endParaRPr lang="de-DE" altLang="de-DE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2035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AT" altLang="de-DE" smtClean="0"/>
          </a:p>
        </p:txBody>
      </p:sp>
      <p:sp>
        <p:nvSpPr>
          <p:cNvPr id="73732" name="Foliennummernplatzhalt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39775" indent="-284163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38238" indent="-227013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592263" indent="-227013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47875" indent="-227013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05075" indent="-227013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62275" indent="-227013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19475" indent="-227013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76675" indent="-227013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39419CA4-4C12-4D24-A7F0-B530CC3672F2}" type="slidenum">
              <a:rPr lang="de-DE" altLang="de-DE" smtClean="0"/>
              <a:pPr eaLnBrk="1" hangingPunct="1">
                <a:spcBef>
                  <a:spcPct val="0"/>
                </a:spcBef>
                <a:defRPr/>
              </a:pPr>
              <a:t>42</a:t>
            </a:fld>
            <a:endParaRPr lang="de-DE" altLang="de-DE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8179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AT" altLang="de-DE" smtClean="0"/>
          </a:p>
        </p:txBody>
      </p:sp>
      <p:sp>
        <p:nvSpPr>
          <p:cNvPr id="79876" name="Foliennummernplatzhalt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39775" indent="-284163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38238" indent="-227013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592263" indent="-227013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47875" indent="-227013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05075" indent="-227013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62275" indent="-227013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19475" indent="-227013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76675" indent="-227013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EDD66D7A-E16C-4081-A122-3CBD2968D12F}" type="slidenum">
              <a:rPr lang="de-DE" altLang="de-DE" smtClean="0"/>
              <a:pPr eaLnBrk="1" hangingPunct="1">
                <a:spcBef>
                  <a:spcPct val="0"/>
                </a:spcBef>
                <a:defRPr/>
              </a:pPr>
              <a:t>43</a:t>
            </a:fld>
            <a:endParaRPr lang="de-DE" altLang="de-DE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0227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AT" altLang="de-DE" smtClean="0"/>
          </a:p>
        </p:txBody>
      </p:sp>
      <p:sp>
        <p:nvSpPr>
          <p:cNvPr id="81924" name="Foliennummernplatzhalt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39775" indent="-284163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38238" indent="-227013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592263" indent="-227013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47875" indent="-227013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05075" indent="-227013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62275" indent="-227013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19475" indent="-227013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76675" indent="-227013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FFF0E854-C303-46AC-8CAB-ED899AECB89C}" type="slidenum">
              <a:rPr lang="de-DE" altLang="de-DE" smtClean="0"/>
              <a:pPr eaLnBrk="1" hangingPunct="1">
                <a:spcBef>
                  <a:spcPct val="0"/>
                </a:spcBef>
                <a:defRPr/>
              </a:pPr>
              <a:t>44</a:t>
            </a:fld>
            <a:endParaRPr lang="de-DE" altLang="de-DE" smtClean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0227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AT" altLang="de-DE" smtClean="0"/>
          </a:p>
        </p:txBody>
      </p:sp>
      <p:sp>
        <p:nvSpPr>
          <p:cNvPr id="81924" name="Foliennummernplatzhalt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39775" indent="-284163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38238" indent="-227013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592263" indent="-227013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47875" indent="-227013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05075" indent="-227013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62275" indent="-227013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19475" indent="-227013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76675" indent="-227013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FFF0E854-C303-46AC-8CAB-ED899AECB89C}" type="slidenum">
              <a:rPr lang="de-DE" altLang="de-DE" smtClean="0"/>
              <a:pPr eaLnBrk="1" hangingPunct="1">
                <a:spcBef>
                  <a:spcPct val="0"/>
                </a:spcBef>
                <a:defRPr/>
              </a:pPr>
              <a:t>45</a:t>
            </a:fld>
            <a:endParaRPr lang="de-DE" altLang="de-DE" smtClean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9267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AT" altLang="de-DE" smtClean="0"/>
          </a:p>
        </p:txBody>
      </p:sp>
      <p:sp>
        <p:nvSpPr>
          <p:cNvPr id="82948" name="Foliennummernplatzhalt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39775" indent="-284163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38238" indent="-227013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592263" indent="-227013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47875" indent="-227013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05075" indent="-227013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62275" indent="-227013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19475" indent="-227013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76675" indent="-227013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46E6936B-B812-4FB1-BFA3-435890DCF7DB}" type="slidenum">
              <a:rPr lang="de-DE" altLang="de-DE" smtClean="0"/>
              <a:pPr eaLnBrk="1" hangingPunct="1">
                <a:spcBef>
                  <a:spcPct val="0"/>
                </a:spcBef>
                <a:defRPr/>
              </a:pPr>
              <a:t>46</a:t>
            </a:fld>
            <a:endParaRPr lang="de-DE" altLang="de-DE" smtClean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9267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AT" altLang="de-DE" smtClean="0"/>
          </a:p>
        </p:txBody>
      </p:sp>
      <p:sp>
        <p:nvSpPr>
          <p:cNvPr id="82948" name="Foliennummernplatzhalt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39775" indent="-284163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38238" indent="-227013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592263" indent="-227013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47875" indent="-227013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05075" indent="-227013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62275" indent="-227013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19475" indent="-227013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76675" indent="-227013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46E6936B-B812-4FB1-BFA3-435890DCF7DB}" type="slidenum">
              <a:rPr lang="de-DE" altLang="de-DE" smtClean="0"/>
              <a:pPr eaLnBrk="1" hangingPunct="1">
                <a:spcBef>
                  <a:spcPct val="0"/>
                </a:spcBef>
                <a:defRPr/>
              </a:pPr>
              <a:t>47</a:t>
            </a:fld>
            <a:endParaRPr lang="de-DE" altLang="de-DE" smtClean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9267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AT" altLang="de-DE" smtClean="0"/>
          </a:p>
        </p:txBody>
      </p:sp>
      <p:sp>
        <p:nvSpPr>
          <p:cNvPr id="82948" name="Foliennummernplatzhalt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39775" indent="-284163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38238" indent="-227013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592263" indent="-227013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47875" indent="-227013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05075" indent="-227013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62275" indent="-227013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19475" indent="-227013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76675" indent="-227013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46E6936B-B812-4FB1-BFA3-435890DCF7DB}" type="slidenum">
              <a:rPr lang="de-DE" altLang="de-DE" smtClean="0"/>
              <a:pPr eaLnBrk="1" hangingPunct="1">
                <a:spcBef>
                  <a:spcPct val="0"/>
                </a:spcBef>
                <a:defRPr/>
              </a:pPr>
              <a:t>48</a:t>
            </a:fld>
            <a:endParaRPr lang="de-DE" altLang="de-DE" smtClean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9267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AT" altLang="de-DE" smtClean="0"/>
          </a:p>
        </p:txBody>
      </p:sp>
      <p:sp>
        <p:nvSpPr>
          <p:cNvPr id="82948" name="Foliennummernplatzhalt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39775" indent="-284163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38238" indent="-227013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592263" indent="-227013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47875" indent="-227013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05075" indent="-227013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62275" indent="-227013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19475" indent="-227013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76675" indent="-227013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46E6936B-B812-4FB1-BFA3-435890DCF7DB}" type="slidenum">
              <a:rPr lang="de-DE" altLang="de-DE" smtClean="0"/>
              <a:pPr eaLnBrk="1" hangingPunct="1">
                <a:spcBef>
                  <a:spcPct val="0"/>
                </a:spcBef>
                <a:defRPr/>
              </a:pPr>
              <a:t>49</a:t>
            </a:fld>
            <a:endParaRPr lang="de-DE" altLang="de-DE" smtClean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9267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AT" altLang="de-DE" smtClean="0"/>
          </a:p>
        </p:txBody>
      </p:sp>
      <p:sp>
        <p:nvSpPr>
          <p:cNvPr id="82948" name="Foliennummernplatzhalt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39775" indent="-284163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38238" indent="-227013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592263" indent="-227013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47875" indent="-227013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05075" indent="-227013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62275" indent="-227013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19475" indent="-227013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76675" indent="-227013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46E6936B-B812-4FB1-BFA3-435890DCF7DB}" type="slidenum">
              <a:rPr lang="de-DE" altLang="de-DE" smtClean="0"/>
              <a:pPr eaLnBrk="1" hangingPunct="1">
                <a:spcBef>
                  <a:spcPct val="0"/>
                </a:spcBef>
                <a:defRPr/>
              </a:pPr>
              <a:t>50</a:t>
            </a:fld>
            <a:endParaRPr lang="de-DE" altLang="de-DE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8307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AT" altLang="de-DE" smtClean="0"/>
          </a:p>
        </p:txBody>
      </p:sp>
      <p:sp>
        <p:nvSpPr>
          <p:cNvPr id="48132" name="Foliennummernplatzhalt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39775" indent="-284163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38238" indent="-227013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592263" indent="-227013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47875" indent="-227013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05075" indent="-227013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62275" indent="-227013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19475" indent="-227013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76675" indent="-227013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35A25CC2-0FD7-48A0-AE5C-77FDC4536C73}" type="slidenum">
              <a:rPr lang="de-DE" altLang="de-DE" smtClean="0"/>
              <a:pPr eaLnBrk="1" hangingPunct="1">
                <a:spcBef>
                  <a:spcPct val="0"/>
                </a:spcBef>
                <a:defRPr/>
              </a:pPr>
              <a:t>6</a:t>
            </a:fld>
            <a:endParaRPr lang="de-DE" altLang="de-DE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8307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AT" altLang="de-DE" smtClean="0"/>
          </a:p>
        </p:txBody>
      </p:sp>
      <p:sp>
        <p:nvSpPr>
          <p:cNvPr id="48132" name="Foliennummernplatzhalt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39775" indent="-284163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38238" indent="-227013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592263" indent="-227013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47875" indent="-227013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05075" indent="-227013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62275" indent="-227013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19475" indent="-227013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76675" indent="-227013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35A25CC2-0FD7-48A0-AE5C-77FDC4536C73}" type="slidenum">
              <a:rPr lang="de-DE" altLang="de-DE" smtClean="0"/>
              <a:pPr eaLnBrk="1" hangingPunct="1">
                <a:spcBef>
                  <a:spcPct val="0"/>
                </a:spcBef>
                <a:defRPr/>
              </a:pPr>
              <a:t>7</a:t>
            </a:fld>
            <a:endParaRPr lang="de-DE" altLang="de-DE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1379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AT" altLang="de-DE" smtClean="0"/>
          </a:p>
        </p:txBody>
      </p:sp>
      <p:sp>
        <p:nvSpPr>
          <p:cNvPr id="51204" name="Foliennummernplatzhalt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39775" indent="-284163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38238" indent="-227013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592263" indent="-227013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47875" indent="-227013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05075" indent="-227013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62275" indent="-227013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19475" indent="-227013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76675" indent="-227013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135C4AD2-89DB-476E-A5A1-5C46283F2F7A}" type="slidenum">
              <a:rPr lang="de-DE" altLang="de-DE" smtClean="0"/>
              <a:pPr eaLnBrk="1" hangingPunct="1">
                <a:spcBef>
                  <a:spcPct val="0"/>
                </a:spcBef>
                <a:defRPr/>
              </a:pPr>
              <a:t>8</a:t>
            </a:fld>
            <a:endParaRPr lang="de-DE" altLang="de-DE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2403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AT" altLang="de-DE" smtClean="0"/>
          </a:p>
        </p:txBody>
      </p:sp>
      <p:sp>
        <p:nvSpPr>
          <p:cNvPr id="52228" name="Foliennummernplatzhalt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39775" indent="-284163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38238" indent="-227013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592263" indent="-227013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47875" indent="-227013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05075" indent="-227013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62275" indent="-227013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19475" indent="-227013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76675" indent="-227013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04AD9035-B285-4F16-AAC3-86351DF61429}" type="slidenum">
              <a:rPr lang="de-DE" altLang="de-DE" smtClean="0"/>
              <a:pPr eaLnBrk="1" hangingPunct="1">
                <a:spcBef>
                  <a:spcPct val="0"/>
                </a:spcBef>
                <a:defRPr/>
              </a:pPr>
              <a:t>9</a:t>
            </a:fld>
            <a:endParaRPr lang="de-DE" altLang="de-DE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3427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AT" altLang="de-DE" smtClean="0"/>
          </a:p>
        </p:txBody>
      </p:sp>
      <p:sp>
        <p:nvSpPr>
          <p:cNvPr id="53252" name="Foliennummernplatzhalt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39775" indent="-284163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38238" indent="-227013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592263" indent="-227013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47875" indent="-227013" defTabSz="9080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05075" indent="-227013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62275" indent="-227013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19475" indent="-227013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76675" indent="-227013" defTabSz="9080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7CE1B4C7-2153-480D-AD2B-06318018D46B}" type="slidenum">
              <a:rPr lang="de-DE" altLang="de-DE" smtClean="0"/>
              <a:pPr eaLnBrk="1" hangingPunct="1">
                <a:spcBef>
                  <a:spcPct val="0"/>
                </a:spcBef>
                <a:defRPr/>
              </a:pPr>
              <a:t>10</a:t>
            </a:fld>
            <a:endParaRPr lang="de-DE" altLang="de-DE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hartvorlage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5"/>
          <p:cNvSpPr txBox="1">
            <a:spLocks noChangeArrowheads="1"/>
          </p:cNvSpPr>
          <p:nvPr userDrawn="1"/>
        </p:nvSpPr>
        <p:spPr bwMode="auto">
          <a:xfrm>
            <a:off x="347663" y="304800"/>
            <a:ext cx="226377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de-DE" sz="1200" b="1" smtClean="0">
                <a:cs typeface="+mn-cs"/>
              </a:rPr>
              <a:t>Vorstand 26. November 2008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4213" y="1700213"/>
            <a:ext cx="619125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2253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550545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de-DE" dirty="0"/>
              <a:t>Formatvorlage des Untertitelmasters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796990791"/>
      </p:ext>
    </p:extLst>
  </p:cSld>
  <p:clrMapOvr>
    <a:masterClrMapping/>
  </p:clrMapOvr>
  <p:transition spd="slow">
    <p:cover dir="r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78458685"/>
      </p:ext>
    </p:extLst>
  </p:cSld>
  <p:clrMapOvr>
    <a:masterClrMapping/>
  </p:clrMapOvr>
  <p:transition spd="slow">
    <p:cover dir="r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5110163" y="549275"/>
            <a:ext cx="1549400" cy="5903913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549275"/>
            <a:ext cx="4500563" cy="5903913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158757381"/>
      </p:ext>
    </p:extLst>
  </p:cSld>
  <p:clrMapOvr>
    <a:masterClrMapping/>
  </p:clrMapOvr>
  <p:transition spd="slow">
    <p:cover dir="rd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el, Inhalt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8313" y="549275"/>
            <a:ext cx="6191250" cy="11430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844675"/>
            <a:ext cx="3024188" cy="4608513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3633788" y="1844675"/>
            <a:ext cx="3025775" cy="4608513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800385743"/>
      </p:ext>
    </p:extLst>
  </p:cSld>
  <p:clrMapOvr>
    <a:masterClrMapping/>
  </p:clrMapOvr>
  <p:transition spd="slow">
    <p:cover dir="rd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el, Text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8313" y="549275"/>
            <a:ext cx="6191250" cy="11430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457200" y="1844675"/>
            <a:ext cx="3024188" cy="4608513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3633788" y="1844675"/>
            <a:ext cx="3025775" cy="4608513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420837157"/>
      </p:ext>
    </p:extLst>
  </p:cSld>
  <p:clrMapOvr>
    <a:masterClrMapping/>
  </p:clrMapOvr>
  <p:transition spd="slow">
    <p:cover dir="rd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el, Text und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8313" y="549275"/>
            <a:ext cx="6191250" cy="11430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457200" y="1844675"/>
            <a:ext cx="3024188" cy="4608513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3633788" y="1844675"/>
            <a:ext cx="3025775" cy="2227263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3633788" y="4224338"/>
            <a:ext cx="3025775" cy="2228850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345609900"/>
      </p:ext>
    </p:extLst>
  </p:cSld>
  <p:clrMapOvr>
    <a:masterClrMapping/>
  </p:clrMapOvr>
  <p:transition spd="slow">
    <p:cover dir="r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de-DE" dirty="0" smtClean="0"/>
              <a:t>Titelmasterformat durch Klicken bearbeiten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200"/>
            </a:lvl3pPr>
            <a:lvl4pPr>
              <a:defRPr sz="2200"/>
            </a:lvl4pPr>
            <a:lvl5pPr>
              <a:defRPr sz="2200"/>
            </a:lvl5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515715731"/>
      </p:ext>
    </p:extLst>
  </p:cSld>
  <p:clrMapOvr>
    <a:masterClrMapping/>
  </p:clrMapOvr>
  <p:transition spd="slow">
    <p:cover dir="r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6072187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dirty="0" smtClean="0"/>
              <a:t>Titelmasterformat durch Klicken bearbeiten</a:t>
            </a:r>
            <a:endParaRPr lang="de-AT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6084887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4185216792"/>
      </p:ext>
    </p:extLst>
  </p:cSld>
  <p:clrMapOvr>
    <a:masterClrMapping/>
  </p:clrMapOvr>
  <p:transition spd="slow">
    <p:cover dir="r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844675"/>
            <a:ext cx="3024188" cy="46085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AT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3633788" y="1844675"/>
            <a:ext cx="3025775" cy="46085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828841515"/>
      </p:ext>
    </p:extLst>
  </p:cSld>
  <p:clrMapOvr>
    <a:masterClrMapping/>
  </p:clrMapOvr>
  <p:transition spd="slow">
    <p:cover dir="r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698500"/>
            <a:ext cx="6286500" cy="719138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 smtClean="0"/>
              <a:t>Titelmasterformat durch Klicken bearbeiten</a:t>
            </a:r>
            <a:endParaRPr lang="de-AT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29083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2895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AT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3797301" y="1509713"/>
            <a:ext cx="30099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3810001" y="2200275"/>
            <a:ext cx="30099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784295638"/>
      </p:ext>
    </p:extLst>
  </p:cSld>
  <p:clrMapOvr>
    <a:masterClrMapping/>
  </p:clrMapOvr>
  <p:transition spd="slow">
    <p:cover dir="r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797265405"/>
      </p:ext>
    </p:extLst>
  </p:cSld>
  <p:clrMapOvr>
    <a:masterClrMapping/>
  </p:clrMapOvr>
  <p:transition spd="slow">
    <p:cover dir="r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2526760"/>
      </p:ext>
    </p:extLst>
  </p:cSld>
  <p:clrMapOvr>
    <a:masterClrMapping/>
  </p:clrMapOvr>
  <p:transition spd="slow">
    <p:cover dir="r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112564739"/>
      </p:ext>
    </p:extLst>
  </p:cSld>
  <p:clrMapOvr>
    <a:masterClrMapping/>
  </p:clrMapOvr>
  <p:transition spd="slow">
    <p:cover dir="r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AT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998121339"/>
      </p:ext>
    </p:extLst>
  </p:cSld>
  <p:clrMapOvr>
    <a:masterClrMapping/>
  </p:clrMapOvr>
  <p:transition spd="slow">
    <p:cover dir="r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6.jpe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20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4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6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hartvorlage2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549275"/>
            <a:ext cx="61912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Titelmasterformat durch Klicken bearbeiten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844675"/>
            <a:ext cx="6202363" cy="441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Textmasterformate durch Klicken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  <a:p>
            <a:pPr lvl="3"/>
            <a:r>
              <a:rPr lang="de-DE" altLang="de-DE" smtClean="0"/>
              <a:t>Vierte Ebene</a:t>
            </a:r>
          </a:p>
          <a:p>
            <a:pPr lvl="4"/>
            <a:r>
              <a:rPr lang="de-DE" altLang="de-DE" smtClean="0"/>
              <a:t>Fünfte Ebene</a:t>
            </a:r>
          </a:p>
        </p:txBody>
      </p:sp>
      <p:sp>
        <p:nvSpPr>
          <p:cNvPr id="1029" name="Text Box 5"/>
          <p:cNvSpPr txBox="1">
            <a:spLocks noChangeArrowheads="1"/>
          </p:cNvSpPr>
          <p:nvPr/>
        </p:nvSpPr>
        <p:spPr bwMode="auto">
          <a:xfrm>
            <a:off x="347663" y="304800"/>
            <a:ext cx="59007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de-AT" sz="1200" b="1" dirty="0" smtClean="0">
                <a:cs typeface="+mn-cs"/>
              </a:rPr>
              <a:t>KOK Austria 2016 – Forschungsergebnisse – Anbau Kachelofen an Baukörper</a:t>
            </a:r>
            <a:endParaRPr lang="de-DE" sz="1200" b="1" dirty="0" smtClean="0">
              <a:cs typeface="+mn-cs"/>
            </a:endParaRPr>
          </a:p>
        </p:txBody>
      </p:sp>
      <p:sp>
        <p:nvSpPr>
          <p:cNvPr id="1030" name="Line 15"/>
          <p:cNvSpPr>
            <a:spLocks noChangeShapeType="1"/>
          </p:cNvSpPr>
          <p:nvPr/>
        </p:nvSpPr>
        <p:spPr bwMode="auto">
          <a:xfrm flipV="1">
            <a:off x="400050" y="6254750"/>
            <a:ext cx="6305550" cy="31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AT"/>
          </a:p>
        </p:txBody>
      </p:sp>
      <p:pic>
        <p:nvPicPr>
          <p:cNvPr id="1031" name="Picture 11" descr="ACR_koopmikom_070115_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1138" y="6319838"/>
            <a:ext cx="2182812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12" descr="biomasseverband_webt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125" y="6319838"/>
            <a:ext cx="381000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17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0" y="6335713"/>
            <a:ext cx="546100" cy="19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6" descr="VEUKO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7613" y="6327775"/>
            <a:ext cx="215900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5" name="Rechteck 1"/>
          <p:cNvSpPr>
            <a:spLocks noChangeArrowheads="1"/>
          </p:cNvSpPr>
          <p:nvPr/>
        </p:nvSpPr>
        <p:spPr bwMode="auto">
          <a:xfrm>
            <a:off x="341313" y="6256338"/>
            <a:ext cx="11398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de-DE" altLang="de-DE" sz="1400" smtClean="0">
                <a:cs typeface="+mn-cs"/>
              </a:rPr>
              <a:t>Mitglied bei: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067" r:id="rId1"/>
    <p:sldLayoutId id="2147485054" r:id="rId2"/>
    <p:sldLayoutId id="2147485055" r:id="rId3"/>
    <p:sldLayoutId id="2147485056" r:id="rId4"/>
    <p:sldLayoutId id="2147485057" r:id="rId5"/>
    <p:sldLayoutId id="2147485058" r:id="rId6"/>
    <p:sldLayoutId id="2147485059" r:id="rId7"/>
    <p:sldLayoutId id="2147485060" r:id="rId8"/>
    <p:sldLayoutId id="2147485061" r:id="rId9"/>
    <p:sldLayoutId id="2147485062" r:id="rId10"/>
    <p:sldLayoutId id="2147485063" r:id="rId11"/>
    <p:sldLayoutId id="2147485064" r:id="rId12"/>
    <p:sldLayoutId id="2147485065" r:id="rId13"/>
    <p:sldLayoutId id="2147485066" r:id="rId14"/>
  </p:sldLayoutIdLst>
  <p:transition spd="slow">
    <p:cover dir="rd"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Calibri" pitchFamily="34" charset="0"/>
          <a:ea typeface="Calibri" pitchFamily="34" charset="0"/>
          <a:cs typeface="Calibri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Calibri" pitchFamily="34" charset="0"/>
          <a:ea typeface="Calibri" pitchFamily="34" charset="0"/>
          <a:cs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Calibri" pitchFamily="34" charset="0"/>
          <a:ea typeface="Calibri" pitchFamily="34" charset="0"/>
          <a:cs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Calibri" pitchFamily="34" charset="0"/>
          <a:ea typeface="Calibri" pitchFamily="34" charset="0"/>
          <a:cs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Calibri" pitchFamily="34" charset="0"/>
          <a:ea typeface="Calibri" pitchFamily="34" charset="0"/>
          <a:cs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 b="1">
          <a:solidFill>
            <a:schemeClr val="tx1"/>
          </a:solidFill>
          <a:latin typeface="Calibri" pitchFamily="34" charset="0"/>
          <a:ea typeface="Calibri" pitchFamily="34" charset="0"/>
          <a:cs typeface="Calibri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200" b="1">
          <a:solidFill>
            <a:schemeClr val="tx1"/>
          </a:solidFill>
          <a:latin typeface="Calibri" pitchFamily="34" charset="0"/>
          <a:ea typeface="Calibri" pitchFamily="34" charset="0"/>
          <a:cs typeface="Calibri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 b="1">
          <a:solidFill>
            <a:schemeClr val="tx1"/>
          </a:solidFill>
          <a:latin typeface="Calibri" pitchFamily="34" charset="0"/>
          <a:ea typeface="Calibri" pitchFamily="34" charset="0"/>
          <a:cs typeface="Calibri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b="1">
          <a:solidFill>
            <a:schemeClr val="tx1"/>
          </a:solidFill>
          <a:latin typeface="Calibri" pitchFamily="34" charset="0"/>
          <a:ea typeface="Calibri" pitchFamily="34" charset="0"/>
          <a:cs typeface="Calibri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Calibri" pitchFamily="34" charset="0"/>
          <a:ea typeface="Calibri" pitchFamily="34" charset="0"/>
          <a:cs typeface="Calibri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2.emf"/><Relationship Id="rId4" Type="http://schemas.openxmlformats.org/officeDocument/2006/relationships/image" Target="../media/image21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3"/>
          <p:cNvSpPr txBox="1">
            <a:spLocks noChangeArrowheads="1"/>
          </p:cNvSpPr>
          <p:nvPr/>
        </p:nvSpPr>
        <p:spPr bwMode="auto">
          <a:xfrm>
            <a:off x="2095500" y="5191125"/>
            <a:ext cx="3686175" cy="108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2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de-DE" altLang="de-DE"/>
              <a:t>DI (FH) Jürgen Kollmann</a:t>
            </a:r>
          </a:p>
        </p:txBody>
      </p:sp>
      <p:sp>
        <p:nvSpPr>
          <p:cNvPr id="3075" name="Textfeld 1"/>
          <p:cNvSpPr txBox="1">
            <a:spLocks noChangeArrowheads="1"/>
          </p:cNvSpPr>
          <p:nvPr/>
        </p:nvSpPr>
        <p:spPr bwMode="auto">
          <a:xfrm>
            <a:off x="379413" y="860425"/>
            <a:ext cx="6964362" cy="2923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2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9pPr>
          </a:lstStyle>
          <a:p>
            <a:pPr algn="ctr" eaLnBrk="1" hangingPunct="1">
              <a:spcBef>
                <a:spcPts val="600"/>
              </a:spcBef>
              <a:buFontTx/>
              <a:buNone/>
            </a:pPr>
            <a:endParaRPr lang="de-AT" altLang="de-DE" sz="4000" dirty="0">
              <a:latin typeface="Arial" charset="0"/>
            </a:endParaRPr>
          </a:p>
          <a:p>
            <a:pPr algn="ctr" eaLnBrk="1" hangingPunct="1">
              <a:spcBef>
                <a:spcPts val="600"/>
              </a:spcBef>
              <a:buFontTx/>
              <a:buNone/>
            </a:pPr>
            <a:r>
              <a:rPr lang="ru-RU" altLang="de-DE" sz="2800" dirty="0" smtClean="0">
                <a:latin typeface="Arial" charset="0"/>
              </a:rPr>
              <a:t>Данные исследования</a:t>
            </a:r>
            <a:endParaRPr lang="de-AT" altLang="de-DE" sz="2800" dirty="0">
              <a:latin typeface="Arial" charset="0"/>
            </a:endParaRPr>
          </a:p>
          <a:p>
            <a:pPr algn="ctr" eaLnBrk="1" hangingPunct="1">
              <a:spcBef>
                <a:spcPts val="600"/>
              </a:spcBef>
              <a:buFontTx/>
              <a:buNone/>
            </a:pPr>
            <a:endParaRPr lang="de-AT" altLang="de-DE" sz="3200" dirty="0">
              <a:latin typeface="Arial" charset="0"/>
            </a:endParaRPr>
          </a:p>
          <a:p>
            <a:pPr algn="ctr" eaLnBrk="1" hangingPunct="1">
              <a:spcBef>
                <a:spcPts val="600"/>
              </a:spcBef>
              <a:buFontTx/>
              <a:buNone/>
            </a:pPr>
            <a:r>
              <a:rPr lang="ru-RU" altLang="de-DE" sz="3200" dirty="0" smtClean="0">
                <a:latin typeface="Arial" charset="0"/>
              </a:rPr>
              <a:t>Встройка печи к стене здания</a:t>
            </a:r>
            <a:endParaRPr lang="de-AT" altLang="de-DE" sz="3200" dirty="0">
              <a:latin typeface="Arial" charset="0"/>
            </a:endParaRPr>
          </a:p>
          <a:p>
            <a:pPr algn="ctr" eaLnBrk="1" hangingPunct="1">
              <a:spcBef>
                <a:spcPts val="600"/>
              </a:spcBef>
              <a:buFontTx/>
              <a:buNone/>
            </a:pPr>
            <a:endParaRPr lang="de-AT" altLang="de-DE" sz="3200" dirty="0"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2"/>
          <p:cNvSpPr>
            <a:spLocks noGrp="1" noChangeArrowheads="1"/>
          </p:cNvSpPr>
          <p:nvPr>
            <p:ph type="title"/>
          </p:nvPr>
        </p:nvSpPr>
        <p:spPr>
          <a:xfrm>
            <a:off x="431800" y="596900"/>
            <a:ext cx="6400800" cy="784225"/>
          </a:xfrm>
        </p:spPr>
        <p:txBody>
          <a:bodyPr/>
          <a:lstStyle/>
          <a:p>
            <a:pPr eaLnBrk="1" hangingPunct="1"/>
            <a:r>
              <a:rPr lang="ru-RU" altLang="de-DE" dirty="0" smtClean="0"/>
              <a:t>Опытная печь</a:t>
            </a:r>
            <a:r>
              <a:rPr lang="de-DE" altLang="de-DE" dirty="0" smtClean="0"/>
              <a:t> </a:t>
            </a:r>
            <a:r>
              <a:rPr lang="de-DE" altLang="de-DE" sz="2400" dirty="0" smtClean="0"/>
              <a:t>(</a:t>
            </a:r>
            <a:r>
              <a:rPr lang="ru-RU" altLang="de-DE" sz="2400" dirty="0" smtClean="0"/>
              <a:t>с внутренним воздушным зазором</a:t>
            </a:r>
            <a:r>
              <a:rPr lang="de-DE" altLang="de-DE" sz="2400" dirty="0" smtClean="0"/>
              <a:t>)</a:t>
            </a:r>
          </a:p>
        </p:txBody>
      </p:sp>
      <p:sp>
        <p:nvSpPr>
          <p:cNvPr id="12291" name="Rectangle 13"/>
          <p:cNvSpPr>
            <a:spLocks noChangeArrowheads="1"/>
          </p:cNvSpPr>
          <p:nvPr/>
        </p:nvSpPr>
        <p:spPr bwMode="auto">
          <a:xfrm>
            <a:off x="457200" y="5270500"/>
            <a:ext cx="63754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2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9pPr>
          </a:lstStyle>
          <a:p>
            <a:pPr algn="ctr" eaLnBrk="1" hangingPunct="1">
              <a:buFontTx/>
              <a:buNone/>
            </a:pPr>
            <a:endParaRPr lang="de-DE" altLang="de-DE"/>
          </a:p>
        </p:txBody>
      </p:sp>
      <p:sp>
        <p:nvSpPr>
          <p:cNvPr id="12292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241300" y="1679575"/>
            <a:ext cx="7512050" cy="359092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de-DE" altLang="de-DE" sz="2600" dirty="0" smtClean="0"/>
              <a:t>3</a:t>
            </a:r>
            <a:r>
              <a:rPr lang="ru-RU" altLang="de-DE" sz="2600" dirty="0" smtClean="0"/>
              <a:t> см</a:t>
            </a:r>
            <a:r>
              <a:rPr lang="de-DE" altLang="de-DE" sz="2600" dirty="0" smtClean="0"/>
              <a:t> </a:t>
            </a:r>
            <a:r>
              <a:rPr lang="ru-RU" altLang="de-DE" sz="2600" dirty="0" smtClean="0"/>
              <a:t>Воздушный зазор</a:t>
            </a:r>
            <a:endParaRPr lang="de-DE" altLang="de-DE" sz="2600" dirty="0" smtClean="0"/>
          </a:p>
          <a:p>
            <a:pPr eaLnBrk="1" hangingPunct="1">
              <a:lnSpc>
                <a:spcPct val="90000"/>
              </a:lnSpc>
            </a:pPr>
            <a:r>
              <a:rPr lang="de-DE" altLang="de-DE" sz="2600" dirty="0" smtClean="0"/>
              <a:t>2</a:t>
            </a:r>
            <a:r>
              <a:rPr lang="ru-RU" altLang="de-DE" sz="2600" dirty="0" smtClean="0"/>
              <a:t>см</a:t>
            </a:r>
            <a:r>
              <a:rPr lang="de-DE" altLang="de-DE" sz="2600" dirty="0" smtClean="0"/>
              <a:t> </a:t>
            </a:r>
            <a:r>
              <a:rPr lang="ru-RU" altLang="de-DE" sz="2600" dirty="0" smtClean="0"/>
              <a:t>материал постройки</a:t>
            </a:r>
            <a:r>
              <a:rPr lang="de-DE" altLang="de-DE" sz="2600" dirty="0" smtClean="0"/>
              <a:t> </a:t>
            </a:r>
          </a:p>
        </p:txBody>
      </p:sp>
      <p:pic>
        <p:nvPicPr>
          <p:cNvPr id="12293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94038"/>
            <a:ext cx="5643563" cy="376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Grafi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3875" y="1550988"/>
            <a:ext cx="3540125" cy="5307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2"/>
          <p:cNvSpPr>
            <a:spLocks noGrp="1" noChangeArrowheads="1"/>
          </p:cNvSpPr>
          <p:nvPr>
            <p:ph type="title"/>
          </p:nvPr>
        </p:nvSpPr>
        <p:spPr>
          <a:xfrm>
            <a:off x="431800" y="596900"/>
            <a:ext cx="6400800" cy="784225"/>
          </a:xfrm>
        </p:spPr>
        <p:txBody>
          <a:bodyPr/>
          <a:lstStyle/>
          <a:p>
            <a:pPr eaLnBrk="1" hangingPunct="1"/>
            <a:r>
              <a:rPr lang="ru-RU" altLang="de-DE" dirty="0" smtClean="0"/>
              <a:t>Опытная печь</a:t>
            </a:r>
            <a:r>
              <a:rPr lang="de-DE" altLang="de-DE" dirty="0" smtClean="0"/>
              <a:t> (</a:t>
            </a:r>
            <a:r>
              <a:rPr lang="ru-RU" altLang="de-DE" dirty="0" smtClean="0"/>
              <a:t>с зазором</a:t>
            </a:r>
            <a:r>
              <a:rPr lang="de-DE" altLang="de-DE" dirty="0" smtClean="0"/>
              <a:t>)</a:t>
            </a:r>
          </a:p>
        </p:txBody>
      </p:sp>
      <p:sp>
        <p:nvSpPr>
          <p:cNvPr id="13315" name="Rectangle 13"/>
          <p:cNvSpPr>
            <a:spLocks noChangeArrowheads="1"/>
          </p:cNvSpPr>
          <p:nvPr/>
        </p:nvSpPr>
        <p:spPr bwMode="auto">
          <a:xfrm>
            <a:off x="457200" y="5270500"/>
            <a:ext cx="63754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2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9pPr>
          </a:lstStyle>
          <a:p>
            <a:pPr algn="ctr" eaLnBrk="1" hangingPunct="1">
              <a:buFontTx/>
              <a:buNone/>
            </a:pPr>
            <a:endParaRPr lang="de-DE" altLang="de-DE"/>
          </a:p>
        </p:txBody>
      </p:sp>
      <p:pic>
        <p:nvPicPr>
          <p:cNvPr id="13316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863" y="1177925"/>
            <a:ext cx="3136901" cy="470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Grafi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8463" y="1177925"/>
            <a:ext cx="3135312" cy="470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Grafik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3775" y="1177925"/>
            <a:ext cx="3136900" cy="470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2"/>
          <p:cNvSpPr>
            <a:spLocks noGrp="1" noChangeArrowheads="1"/>
          </p:cNvSpPr>
          <p:nvPr>
            <p:ph type="title"/>
          </p:nvPr>
        </p:nvSpPr>
        <p:spPr>
          <a:xfrm>
            <a:off x="431800" y="596900"/>
            <a:ext cx="6400800" cy="784225"/>
          </a:xfrm>
        </p:spPr>
        <p:txBody>
          <a:bodyPr/>
          <a:lstStyle/>
          <a:p>
            <a:pPr eaLnBrk="1" hangingPunct="1"/>
            <a:r>
              <a:rPr lang="ru-RU" altLang="de-DE" dirty="0" smtClean="0"/>
              <a:t>Опытная печь</a:t>
            </a:r>
            <a:r>
              <a:rPr lang="de-DE" altLang="de-DE" dirty="0" smtClean="0"/>
              <a:t> (</a:t>
            </a:r>
            <a:r>
              <a:rPr lang="ru-RU" altLang="de-DE" dirty="0" smtClean="0"/>
              <a:t>с зазором</a:t>
            </a:r>
            <a:r>
              <a:rPr lang="de-DE" altLang="de-DE" dirty="0" smtClean="0"/>
              <a:t>)</a:t>
            </a:r>
          </a:p>
        </p:txBody>
      </p:sp>
      <p:sp>
        <p:nvSpPr>
          <p:cNvPr id="14339" name="Rectangle 13"/>
          <p:cNvSpPr>
            <a:spLocks noChangeArrowheads="1"/>
          </p:cNvSpPr>
          <p:nvPr/>
        </p:nvSpPr>
        <p:spPr bwMode="auto">
          <a:xfrm>
            <a:off x="457200" y="5270500"/>
            <a:ext cx="63754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2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9pPr>
          </a:lstStyle>
          <a:p>
            <a:pPr algn="ctr" eaLnBrk="1" hangingPunct="1">
              <a:buFontTx/>
              <a:buNone/>
            </a:pPr>
            <a:endParaRPr lang="de-DE" altLang="de-DE"/>
          </a:p>
        </p:txBody>
      </p:sp>
      <p:sp>
        <p:nvSpPr>
          <p:cNvPr id="14340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241300" y="1679575"/>
            <a:ext cx="7512050" cy="359092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altLang="de-DE" sz="2600" dirty="0" smtClean="0"/>
              <a:t>Встраиваемая площадь</a:t>
            </a:r>
            <a:r>
              <a:rPr lang="de-DE" altLang="de-DE" sz="2600" dirty="0" smtClean="0"/>
              <a:t> </a:t>
            </a:r>
          </a:p>
          <a:p>
            <a:pPr lvl="1" eaLnBrk="1" hangingPunct="1">
              <a:lnSpc>
                <a:spcPct val="90000"/>
              </a:lnSpc>
            </a:pPr>
            <a:r>
              <a:rPr lang="ru-RU" altLang="de-DE" b="0" dirty="0" smtClean="0"/>
              <a:t>Правая сторона</a:t>
            </a:r>
            <a:endParaRPr lang="de-DE" altLang="de-DE" b="0" dirty="0" smtClean="0"/>
          </a:p>
          <a:p>
            <a:pPr lvl="1" eaLnBrk="1" hangingPunct="1">
              <a:lnSpc>
                <a:spcPct val="90000"/>
              </a:lnSpc>
            </a:pPr>
            <a:endParaRPr lang="de-DE" altLang="de-DE" dirty="0" smtClean="0"/>
          </a:p>
        </p:txBody>
      </p:sp>
      <p:pic>
        <p:nvPicPr>
          <p:cNvPr id="1434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5813" y="1368425"/>
            <a:ext cx="2957512" cy="444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Tabel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3902077"/>
              </p:ext>
            </p:extLst>
          </p:nvPr>
        </p:nvGraphicFramePr>
        <p:xfrm>
          <a:off x="457200" y="3035300"/>
          <a:ext cx="3857625" cy="257174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75194"/>
                <a:gridCol w="1296581"/>
                <a:gridCol w="1085850"/>
              </a:tblGrid>
              <a:tr h="334358">
                <a:tc>
                  <a:txBody>
                    <a:bodyPr/>
                    <a:lstStyle/>
                    <a:p>
                      <a:pPr algn="l" fontAlgn="b"/>
                      <a:r>
                        <a:rPr lang="ru-RU" sz="15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поверхность</a:t>
                      </a:r>
                      <a:endParaRPr lang="de-AT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500" u="none" strike="noStrike" dirty="0" smtClean="0">
                          <a:effectLst/>
                        </a:rPr>
                        <a:t>площадь</a:t>
                      </a:r>
                      <a:r>
                        <a:rPr lang="de-AT" sz="1500" u="none" strike="noStrike" dirty="0" smtClean="0">
                          <a:effectLst/>
                        </a:rPr>
                        <a:t> </a:t>
                      </a:r>
                      <a:r>
                        <a:rPr lang="de-AT" sz="1500" u="none" strike="noStrike" dirty="0">
                          <a:effectLst/>
                        </a:rPr>
                        <a:t>cm²</a:t>
                      </a:r>
                      <a:endParaRPr lang="de-AT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500" u="none" strike="noStrike" dirty="0" smtClean="0">
                          <a:effectLst/>
                        </a:rPr>
                        <a:t>часть</a:t>
                      </a:r>
                      <a:r>
                        <a:rPr lang="ru-RU" sz="1500" u="none" strike="noStrike" baseline="0" dirty="0" smtClean="0">
                          <a:effectLst/>
                        </a:rPr>
                        <a:t> в</a:t>
                      </a:r>
                      <a:r>
                        <a:rPr lang="de-AT" sz="1500" u="none" strike="noStrike" dirty="0" smtClean="0">
                          <a:effectLst/>
                        </a:rPr>
                        <a:t> </a:t>
                      </a:r>
                      <a:r>
                        <a:rPr lang="de-AT" sz="1500" u="none" strike="noStrike" dirty="0">
                          <a:effectLst/>
                        </a:rPr>
                        <a:t>%</a:t>
                      </a:r>
                      <a:endParaRPr lang="de-AT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</a:tr>
              <a:tr h="248599">
                <a:tc>
                  <a:txBody>
                    <a:bodyPr/>
                    <a:lstStyle/>
                    <a:p>
                      <a:pPr algn="l" fontAlgn="b"/>
                      <a:endParaRPr lang="de-AT" sz="1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</a:tr>
              <a:tr h="248599">
                <a:tc>
                  <a:txBody>
                    <a:bodyPr/>
                    <a:lstStyle/>
                    <a:p>
                      <a:pPr algn="l" fontAlgn="b"/>
                      <a:r>
                        <a:rPr lang="ru-RU" sz="15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спереди</a:t>
                      </a:r>
                      <a:endParaRPr lang="de-AT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500" u="none" strike="noStrike">
                          <a:effectLst/>
                        </a:rPr>
                        <a:t>11137,5</a:t>
                      </a:r>
                      <a:endParaRPr lang="de-AT" sz="1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500" u="none" strike="noStrike">
                          <a:effectLst/>
                        </a:rPr>
                        <a:t>15,6</a:t>
                      </a:r>
                      <a:endParaRPr lang="de-AT" sz="1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</a:tr>
              <a:tr h="248599">
                <a:tc>
                  <a:txBody>
                    <a:bodyPr/>
                    <a:lstStyle/>
                    <a:p>
                      <a:pPr algn="l" fontAlgn="b"/>
                      <a:r>
                        <a:rPr lang="ru-RU" sz="1500" u="none" strike="noStrike" dirty="0" smtClean="0">
                          <a:effectLst/>
                        </a:rPr>
                        <a:t>слева</a:t>
                      </a:r>
                      <a:r>
                        <a:rPr lang="de-AT" sz="1500" u="none" strike="noStrike" dirty="0" smtClean="0">
                          <a:effectLst/>
                        </a:rPr>
                        <a:t>_</a:t>
                      </a:r>
                      <a:r>
                        <a:rPr lang="ru-RU" sz="1500" u="none" strike="noStrike" dirty="0" smtClean="0">
                          <a:effectLst/>
                        </a:rPr>
                        <a:t>внизу</a:t>
                      </a:r>
                      <a:endParaRPr lang="de-AT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500" u="none" strike="noStrike">
                          <a:effectLst/>
                        </a:rPr>
                        <a:t>15180,0</a:t>
                      </a:r>
                      <a:endParaRPr lang="de-AT" sz="1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500" u="none" strike="noStrike">
                          <a:effectLst/>
                        </a:rPr>
                        <a:t>21,2</a:t>
                      </a:r>
                      <a:endParaRPr lang="de-AT" sz="1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</a:tr>
              <a:tr h="248599">
                <a:tc>
                  <a:txBody>
                    <a:bodyPr/>
                    <a:lstStyle/>
                    <a:p>
                      <a:pPr algn="l" fontAlgn="b"/>
                      <a:r>
                        <a:rPr lang="ru-RU" sz="1500" u="none" strike="noStrike" dirty="0" smtClean="0">
                          <a:effectLst/>
                        </a:rPr>
                        <a:t>слева</a:t>
                      </a:r>
                      <a:r>
                        <a:rPr lang="de-AT" sz="1500" u="none" strike="noStrike" dirty="0" smtClean="0">
                          <a:effectLst/>
                        </a:rPr>
                        <a:t>_</a:t>
                      </a:r>
                      <a:r>
                        <a:rPr lang="ru-RU" sz="1500" u="none" strike="noStrike" dirty="0" smtClean="0">
                          <a:effectLst/>
                        </a:rPr>
                        <a:t>наверху</a:t>
                      </a:r>
                      <a:endParaRPr lang="de-AT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500" u="none" strike="noStrike">
                          <a:effectLst/>
                        </a:rPr>
                        <a:t>3630,0</a:t>
                      </a:r>
                      <a:endParaRPr lang="de-AT" sz="1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500" u="none" strike="noStrike">
                          <a:effectLst/>
                        </a:rPr>
                        <a:t>5,1</a:t>
                      </a:r>
                      <a:endParaRPr lang="de-AT" sz="1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</a:tr>
              <a:tr h="248599">
                <a:tc>
                  <a:txBody>
                    <a:bodyPr/>
                    <a:lstStyle/>
                    <a:p>
                      <a:pPr algn="l" fontAlgn="b"/>
                      <a:r>
                        <a:rPr lang="ru-RU" sz="15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сзади</a:t>
                      </a:r>
                      <a:endParaRPr lang="de-AT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500" u="none" strike="noStrike">
                          <a:effectLst/>
                        </a:rPr>
                        <a:t>11137,5</a:t>
                      </a:r>
                      <a:endParaRPr lang="de-AT" sz="1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500" u="none" strike="noStrike">
                          <a:effectLst/>
                        </a:rPr>
                        <a:t>15,6</a:t>
                      </a:r>
                      <a:endParaRPr lang="de-AT" sz="1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</a:tr>
              <a:tr h="248599">
                <a:tc>
                  <a:txBody>
                    <a:bodyPr/>
                    <a:lstStyle/>
                    <a:p>
                      <a:pPr algn="l" fontAlgn="b"/>
                      <a:r>
                        <a:rPr lang="ru-RU" sz="15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справа</a:t>
                      </a:r>
                      <a:endParaRPr lang="de-AT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500" u="none" strike="noStrike">
                          <a:effectLst/>
                        </a:rPr>
                        <a:t>18810,0</a:t>
                      </a:r>
                      <a:endParaRPr lang="de-AT" sz="1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5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26,3</a:t>
                      </a:r>
                      <a:endParaRPr lang="de-AT" sz="15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</a:tr>
              <a:tr h="248599">
                <a:tc>
                  <a:txBody>
                    <a:bodyPr/>
                    <a:lstStyle/>
                    <a:p>
                      <a:pPr algn="l" fontAlgn="b"/>
                      <a:r>
                        <a:rPr lang="ru-RU" sz="1500" u="none" strike="noStrike" dirty="0" smtClean="0">
                          <a:effectLst/>
                        </a:rPr>
                        <a:t>сверху</a:t>
                      </a:r>
                      <a:r>
                        <a:rPr lang="de-AT" sz="1500" u="none" strike="noStrike" dirty="0" smtClean="0">
                          <a:effectLst/>
                        </a:rPr>
                        <a:t>_</a:t>
                      </a:r>
                      <a:r>
                        <a:rPr lang="ru-RU" sz="1500" u="none" strike="noStrike" dirty="0" smtClean="0">
                          <a:effectLst/>
                        </a:rPr>
                        <a:t>слева</a:t>
                      </a:r>
                      <a:endParaRPr lang="de-AT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500" u="none" strike="noStrike" dirty="0">
                          <a:effectLst/>
                        </a:rPr>
                        <a:t>6732,0</a:t>
                      </a:r>
                      <a:endParaRPr lang="de-AT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500" u="none" strike="noStrike">
                          <a:effectLst/>
                        </a:rPr>
                        <a:t>9,4</a:t>
                      </a:r>
                      <a:endParaRPr lang="de-AT" sz="1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</a:tr>
              <a:tr h="248599">
                <a:tc>
                  <a:txBody>
                    <a:bodyPr/>
                    <a:lstStyle/>
                    <a:p>
                      <a:pPr algn="l" fontAlgn="b"/>
                      <a:r>
                        <a:rPr lang="ru-RU" sz="1500" u="none" strike="noStrike" dirty="0" smtClean="0">
                          <a:effectLst/>
                        </a:rPr>
                        <a:t>сверху</a:t>
                      </a:r>
                      <a:r>
                        <a:rPr lang="de-AT" sz="1500" u="none" strike="noStrike" dirty="0" smtClean="0">
                          <a:effectLst/>
                        </a:rPr>
                        <a:t>_</a:t>
                      </a:r>
                      <a:r>
                        <a:rPr lang="ru-RU" sz="1500" u="none" strike="noStrike" dirty="0" smtClean="0">
                          <a:effectLst/>
                        </a:rPr>
                        <a:t>справа</a:t>
                      </a:r>
                      <a:endParaRPr lang="de-AT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500" u="none" strike="noStrike">
                          <a:effectLst/>
                        </a:rPr>
                        <a:t>4884,0</a:t>
                      </a:r>
                      <a:endParaRPr lang="de-AT" sz="1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500" u="none" strike="noStrike">
                          <a:effectLst/>
                        </a:rPr>
                        <a:t>6,8</a:t>
                      </a:r>
                      <a:endParaRPr lang="de-AT" sz="1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</a:tr>
              <a:tr h="248599">
                <a:tc>
                  <a:txBody>
                    <a:bodyPr/>
                    <a:lstStyle/>
                    <a:p>
                      <a:pPr algn="l" fontAlgn="b"/>
                      <a:r>
                        <a:rPr lang="ru-RU" sz="15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сумма</a:t>
                      </a:r>
                      <a:endParaRPr lang="de-AT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500" u="none" strike="noStrike">
                          <a:effectLst/>
                        </a:rPr>
                        <a:t>71511,0</a:t>
                      </a:r>
                      <a:endParaRPr lang="de-AT" sz="1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500" u="none" strike="noStrike" dirty="0">
                          <a:effectLst/>
                        </a:rPr>
                        <a:t>100,0</a:t>
                      </a:r>
                      <a:endParaRPr lang="de-AT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12"/>
          <p:cNvSpPr>
            <a:spLocks noGrp="1" noChangeArrowheads="1"/>
          </p:cNvSpPr>
          <p:nvPr>
            <p:ph type="title"/>
          </p:nvPr>
        </p:nvSpPr>
        <p:spPr>
          <a:xfrm>
            <a:off x="-95250" y="730250"/>
            <a:ext cx="6400800" cy="784225"/>
          </a:xfrm>
        </p:spPr>
        <p:txBody>
          <a:bodyPr/>
          <a:lstStyle/>
          <a:p>
            <a:pPr eaLnBrk="1" hangingPunct="1"/>
            <a:r>
              <a:rPr lang="ru-RU" altLang="de-DE" dirty="0" smtClean="0"/>
              <a:t>Опытная печь</a:t>
            </a:r>
            <a:r>
              <a:rPr lang="de-DE" altLang="de-DE" dirty="0" smtClean="0"/>
              <a:t/>
            </a:r>
            <a:br>
              <a:rPr lang="de-DE" altLang="de-DE" dirty="0" smtClean="0"/>
            </a:br>
            <a:r>
              <a:rPr lang="de-DE" altLang="de-DE" dirty="0" smtClean="0"/>
              <a:t> (</a:t>
            </a:r>
            <a:r>
              <a:rPr lang="ru-RU" altLang="de-DE" dirty="0" smtClean="0"/>
              <a:t>без зазора</a:t>
            </a:r>
            <a:r>
              <a:rPr lang="de-DE" altLang="de-DE" dirty="0" smtClean="0"/>
              <a:t>)</a:t>
            </a:r>
          </a:p>
        </p:txBody>
      </p:sp>
      <p:sp>
        <p:nvSpPr>
          <p:cNvPr id="53251" name="Rectangle 13"/>
          <p:cNvSpPr>
            <a:spLocks noChangeArrowheads="1"/>
          </p:cNvSpPr>
          <p:nvPr/>
        </p:nvSpPr>
        <p:spPr bwMode="auto">
          <a:xfrm>
            <a:off x="457200" y="5270500"/>
            <a:ext cx="63754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2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9pPr>
          </a:lstStyle>
          <a:p>
            <a:pPr algn="ctr" eaLnBrk="1" hangingPunct="1">
              <a:buFontTx/>
              <a:buNone/>
            </a:pPr>
            <a:endParaRPr lang="de-DE" altLang="de-DE"/>
          </a:p>
        </p:txBody>
      </p:sp>
      <p:sp>
        <p:nvSpPr>
          <p:cNvPr id="53252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241300" y="1679575"/>
            <a:ext cx="5359400" cy="359092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altLang="de-DE" sz="2000" dirty="0" smtClean="0"/>
              <a:t>Топка и каналы как в предыдущей печи</a:t>
            </a:r>
            <a:endParaRPr lang="de-DE" altLang="de-DE" sz="2000" dirty="0" smtClean="0"/>
          </a:p>
          <a:p>
            <a:pPr eaLnBrk="1" hangingPunct="1">
              <a:lnSpc>
                <a:spcPct val="90000"/>
              </a:lnSpc>
            </a:pPr>
            <a:r>
              <a:rPr lang="ru-RU" altLang="de-DE" sz="2000" dirty="0" smtClean="0"/>
              <a:t>Отличие: без воздушного зазора</a:t>
            </a:r>
            <a:r>
              <a:rPr lang="de-DE" altLang="de-DE" sz="2000" dirty="0" smtClean="0"/>
              <a:t> </a:t>
            </a:r>
          </a:p>
          <a:p>
            <a:pPr eaLnBrk="1" hangingPunct="1">
              <a:lnSpc>
                <a:spcPct val="90000"/>
              </a:lnSpc>
            </a:pPr>
            <a:r>
              <a:rPr lang="de-DE" altLang="de-DE" sz="2000" dirty="0" smtClean="0"/>
              <a:t>2 </a:t>
            </a:r>
            <a:r>
              <a:rPr lang="ru-RU" altLang="de-DE" sz="2000" dirty="0" smtClean="0"/>
              <a:t>см материал постройки</a:t>
            </a:r>
            <a:endParaRPr lang="de-DE" altLang="de-DE" sz="2000" dirty="0" smtClean="0"/>
          </a:p>
        </p:txBody>
      </p:sp>
      <p:pic>
        <p:nvPicPr>
          <p:cNvPr id="53253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18"/>
          <a:stretch>
            <a:fillRect/>
          </a:stretch>
        </p:blipFill>
        <p:spPr bwMode="auto">
          <a:xfrm>
            <a:off x="5600700" y="0"/>
            <a:ext cx="3557588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4" name="Grafi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21025"/>
            <a:ext cx="56007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87635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12"/>
          <p:cNvSpPr>
            <a:spLocks noGrp="1" noChangeArrowheads="1"/>
          </p:cNvSpPr>
          <p:nvPr>
            <p:ph type="title"/>
          </p:nvPr>
        </p:nvSpPr>
        <p:spPr>
          <a:xfrm>
            <a:off x="431800" y="596900"/>
            <a:ext cx="6400800" cy="784225"/>
          </a:xfrm>
        </p:spPr>
        <p:txBody>
          <a:bodyPr/>
          <a:lstStyle/>
          <a:p>
            <a:pPr eaLnBrk="1" hangingPunct="1"/>
            <a:r>
              <a:rPr lang="ru-RU" altLang="de-DE" dirty="0" smtClean="0"/>
              <a:t>Опытная печь</a:t>
            </a:r>
            <a:r>
              <a:rPr lang="de-DE" altLang="de-DE" dirty="0" smtClean="0"/>
              <a:t> (</a:t>
            </a:r>
            <a:r>
              <a:rPr lang="ru-RU" altLang="de-DE" dirty="0" smtClean="0"/>
              <a:t>без зазора</a:t>
            </a:r>
            <a:r>
              <a:rPr lang="de-DE" altLang="de-DE" dirty="0" smtClean="0"/>
              <a:t>)</a:t>
            </a:r>
          </a:p>
        </p:txBody>
      </p:sp>
      <p:sp>
        <p:nvSpPr>
          <p:cNvPr id="54275" name="Rectangle 13"/>
          <p:cNvSpPr>
            <a:spLocks noChangeArrowheads="1"/>
          </p:cNvSpPr>
          <p:nvPr/>
        </p:nvSpPr>
        <p:spPr bwMode="auto">
          <a:xfrm>
            <a:off x="457200" y="5270500"/>
            <a:ext cx="63754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2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9pPr>
          </a:lstStyle>
          <a:p>
            <a:pPr algn="ctr" eaLnBrk="1" hangingPunct="1">
              <a:buFontTx/>
              <a:buNone/>
            </a:pPr>
            <a:endParaRPr lang="de-DE" altLang="de-DE"/>
          </a:p>
        </p:txBody>
      </p:sp>
      <p:pic>
        <p:nvPicPr>
          <p:cNvPr id="54276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33500"/>
            <a:ext cx="3238500" cy="485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7" name="Grafi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6800" y="1333500"/>
            <a:ext cx="3225800" cy="483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11600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12"/>
          <p:cNvSpPr>
            <a:spLocks noGrp="1" noChangeArrowheads="1"/>
          </p:cNvSpPr>
          <p:nvPr>
            <p:ph type="title"/>
          </p:nvPr>
        </p:nvSpPr>
        <p:spPr>
          <a:xfrm>
            <a:off x="431800" y="596900"/>
            <a:ext cx="6400800" cy="784225"/>
          </a:xfrm>
        </p:spPr>
        <p:txBody>
          <a:bodyPr/>
          <a:lstStyle/>
          <a:p>
            <a:pPr eaLnBrk="1" hangingPunct="1"/>
            <a:r>
              <a:rPr lang="ru-RU" altLang="de-DE" dirty="0" smtClean="0"/>
              <a:t>Опытная печь</a:t>
            </a:r>
            <a:r>
              <a:rPr lang="de-DE" altLang="de-DE" dirty="0" smtClean="0"/>
              <a:t> (</a:t>
            </a:r>
            <a:r>
              <a:rPr lang="ru-RU" altLang="de-DE" dirty="0" smtClean="0"/>
              <a:t>без зазора</a:t>
            </a:r>
            <a:r>
              <a:rPr lang="de-DE" altLang="de-DE" dirty="0" smtClean="0"/>
              <a:t>)</a:t>
            </a:r>
          </a:p>
        </p:txBody>
      </p:sp>
      <p:sp>
        <p:nvSpPr>
          <p:cNvPr id="55299" name="Rectangle 13"/>
          <p:cNvSpPr>
            <a:spLocks noChangeArrowheads="1"/>
          </p:cNvSpPr>
          <p:nvPr/>
        </p:nvSpPr>
        <p:spPr bwMode="auto">
          <a:xfrm>
            <a:off x="457200" y="5270500"/>
            <a:ext cx="63754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2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9pPr>
          </a:lstStyle>
          <a:p>
            <a:pPr algn="ctr" eaLnBrk="1" hangingPunct="1">
              <a:buFontTx/>
              <a:buNone/>
            </a:pPr>
            <a:endParaRPr lang="de-DE" altLang="de-DE"/>
          </a:p>
        </p:txBody>
      </p:sp>
      <p:sp>
        <p:nvSpPr>
          <p:cNvPr id="55300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241300" y="1679575"/>
            <a:ext cx="7512050" cy="359092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altLang="de-DE" sz="2600" dirty="0" smtClean="0"/>
              <a:t>Площадь встройки</a:t>
            </a:r>
            <a:r>
              <a:rPr lang="de-DE" altLang="de-DE" sz="2600" dirty="0" smtClean="0"/>
              <a:t> </a:t>
            </a:r>
          </a:p>
          <a:p>
            <a:pPr lvl="1" eaLnBrk="1" hangingPunct="1">
              <a:lnSpc>
                <a:spcPct val="90000"/>
              </a:lnSpc>
            </a:pPr>
            <a:r>
              <a:rPr lang="ru-RU" altLang="de-DE" b="0" dirty="0" smtClean="0"/>
              <a:t>Правая сторона печи</a:t>
            </a:r>
            <a:endParaRPr lang="de-DE" altLang="de-DE" b="0" dirty="0" smtClean="0"/>
          </a:p>
          <a:p>
            <a:pPr lvl="1" eaLnBrk="1" hangingPunct="1">
              <a:lnSpc>
                <a:spcPct val="90000"/>
              </a:lnSpc>
            </a:pPr>
            <a:endParaRPr lang="de-DE" altLang="de-DE" dirty="0" smtClean="0"/>
          </a:p>
        </p:txBody>
      </p:sp>
      <p:pic>
        <p:nvPicPr>
          <p:cNvPr id="5530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500" y="1181100"/>
            <a:ext cx="3127375" cy="469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Tabel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3451474"/>
              </p:ext>
            </p:extLst>
          </p:nvPr>
        </p:nvGraphicFramePr>
        <p:xfrm>
          <a:off x="571500" y="2706687"/>
          <a:ext cx="3312796" cy="262028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50303"/>
                <a:gridCol w="1202690"/>
                <a:gridCol w="959803"/>
              </a:tblGrid>
              <a:tr h="451171">
                <a:tc>
                  <a:txBody>
                    <a:bodyPr/>
                    <a:lstStyle/>
                    <a:p>
                      <a:pPr algn="l" fontAlgn="b"/>
                      <a:r>
                        <a:rPr lang="ru-RU" sz="15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поверхность</a:t>
                      </a:r>
                      <a:endParaRPr lang="de-AT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500" u="none" strike="noStrike" dirty="0" smtClean="0">
                          <a:effectLst/>
                        </a:rPr>
                        <a:t>площадь</a:t>
                      </a:r>
                      <a:r>
                        <a:rPr lang="de-AT" sz="1500" u="none" strike="noStrike" dirty="0" smtClean="0">
                          <a:effectLst/>
                        </a:rPr>
                        <a:t> </a:t>
                      </a:r>
                      <a:r>
                        <a:rPr lang="de-AT" sz="1500" u="none" strike="noStrike" dirty="0">
                          <a:effectLst/>
                        </a:rPr>
                        <a:t>cm²</a:t>
                      </a:r>
                      <a:endParaRPr lang="de-AT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500" u="none" strike="noStrike" dirty="0" smtClean="0">
                          <a:effectLst/>
                        </a:rPr>
                        <a:t>часть</a:t>
                      </a:r>
                      <a:r>
                        <a:rPr lang="ru-RU" sz="1500" u="none" strike="noStrike" baseline="0" dirty="0" smtClean="0">
                          <a:effectLst/>
                        </a:rPr>
                        <a:t> в </a:t>
                      </a:r>
                      <a:r>
                        <a:rPr lang="de-AT" sz="1500" u="none" strike="noStrike" dirty="0" smtClean="0">
                          <a:effectLst/>
                        </a:rPr>
                        <a:t> </a:t>
                      </a:r>
                      <a:r>
                        <a:rPr lang="de-AT" sz="1500" u="none" strike="noStrike" dirty="0">
                          <a:effectLst/>
                        </a:rPr>
                        <a:t>%</a:t>
                      </a:r>
                      <a:endParaRPr lang="de-AT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</a:tr>
              <a:tr h="240625">
                <a:tc>
                  <a:txBody>
                    <a:bodyPr/>
                    <a:lstStyle/>
                    <a:p>
                      <a:pPr algn="l" fontAlgn="b"/>
                      <a:endParaRPr lang="de-AT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e-AT" sz="1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</a:tr>
              <a:tr h="240625">
                <a:tc>
                  <a:txBody>
                    <a:bodyPr/>
                    <a:lstStyle/>
                    <a:p>
                      <a:pPr algn="l" fontAlgn="b"/>
                      <a:r>
                        <a:rPr lang="ru-RU" sz="15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Спереди</a:t>
                      </a:r>
                      <a:endParaRPr lang="de-AT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500" u="none" strike="noStrike">
                          <a:effectLst/>
                        </a:rPr>
                        <a:t>10026,0</a:t>
                      </a:r>
                      <a:endParaRPr lang="de-AT" sz="1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500" u="none" strike="noStrike">
                          <a:effectLst/>
                        </a:rPr>
                        <a:t>15,3</a:t>
                      </a:r>
                      <a:endParaRPr lang="de-AT" sz="1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</a:tr>
              <a:tr h="240625">
                <a:tc>
                  <a:txBody>
                    <a:bodyPr/>
                    <a:lstStyle/>
                    <a:p>
                      <a:pPr algn="l" fontAlgn="b"/>
                      <a:r>
                        <a:rPr lang="ru-RU" sz="1500" u="none" strike="noStrike" dirty="0" smtClean="0">
                          <a:effectLst/>
                        </a:rPr>
                        <a:t>Слева</a:t>
                      </a:r>
                      <a:r>
                        <a:rPr lang="de-AT" sz="1500" u="none" strike="noStrike" dirty="0" smtClean="0">
                          <a:effectLst/>
                        </a:rPr>
                        <a:t>_</a:t>
                      </a:r>
                      <a:r>
                        <a:rPr lang="ru-RU" sz="1500" u="none" strike="noStrike" dirty="0" smtClean="0">
                          <a:effectLst/>
                        </a:rPr>
                        <a:t>низ</a:t>
                      </a:r>
                      <a:endParaRPr lang="de-AT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500" u="none" strike="noStrike">
                          <a:effectLst/>
                        </a:rPr>
                        <a:t>13970,0</a:t>
                      </a:r>
                      <a:endParaRPr lang="de-AT" sz="1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500" u="none" strike="noStrike">
                          <a:effectLst/>
                        </a:rPr>
                        <a:t>21,3</a:t>
                      </a:r>
                      <a:endParaRPr lang="de-AT" sz="1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</a:tr>
              <a:tr h="240625">
                <a:tc>
                  <a:txBody>
                    <a:bodyPr/>
                    <a:lstStyle/>
                    <a:p>
                      <a:pPr algn="l" fontAlgn="b"/>
                      <a:r>
                        <a:rPr lang="ru-RU" sz="1500" u="none" strike="noStrike" dirty="0" smtClean="0">
                          <a:effectLst/>
                        </a:rPr>
                        <a:t>Слева</a:t>
                      </a:r>
                      <a:r>
                        <a:rPr lang="de-AT" sz="1500" u="none" strike="noStrike" dirty="0" smtClean="0">
                          <a:effectLst/>
                        </a:rPr>
                        <a:t>_</a:t>
                      </a:r>
                      <a:r>
                        <a:rPr lang="ru-RU" sz="1500" u="none" strike="noStrike" dirty="0" smtClean="0">
                          <a:effectLst/>
                        </a:rPr>
                        <a:t>верх</a:t>
                      </a:r>
                      <a:endParaRPr lang="de-AT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500" u="none" strike="noStrike">
                          <a:effectLst/>
                        </a:rPr>
                        <a:t>3556,0</a:t>
                      </a:r>
                      <a:endParaRPr lang="de-AT" sz="1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500" u="none" strike="noStrike">
                          <a:effectLst/>
                        </a:rPr>
                        <a:t>5,4</a:t>
                      </a:r>
                      <a:endParaRPr lang="de-AT" sz="1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</a:tr>
              <a:tr h="240625">
                <a:tc>
                  <a:txBody>
                    <a:bodyPr/>
                    <a:lstStyle/>
                    <a:p>
                      <a:pPr algn="l" fontAlgn="b"/>
                      <a:r>
                        <a:rPr lang="ru-RU" sz="15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Сзади</a:t>
                      </a:r>
                      <a:endParaRPr lang="de-AT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500" u="none" strike="noStrike">
                          <a:effectLst/>
                        </a:rPr>
                        <a:t>10026,0</a:t>
                      </a:r>
                      <a:endParaRPr lang="de-AT" sz="1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500" u="none" strike="noStrike">
                          <a:effectLst/>
                        </a:rPr>
                        <a:t>15,3</a:t>
                      </a:r>
                      <a:endParaRPr lang="de-AT" sz="1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</a:tr>
              <a:tr h="240625">
                <a:tc>
                  <a:txBody>
                    <a:bodyPr/>
                    <a:lstStyle/>
                    <a:p>
                      <a:pPr algn="l" fontAlgn="b"/>
                      <a:r>
                        <a:rPr lang="ru-RU" sz="15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Справа</a:t>
                      </a:r>
                      <a:endParaRPr lang="de-AT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500" u="none" strike="noStrike">
                          <a:effectLst/>
                        </a:rPr>
                        <a:t>17526,0</a:t>
                      </a:r>
                      <a:endParaRPr lang="de-AT" sz="1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5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26,7</a:t>
                      </a:r>
                      <a:endParaRPr lang="de-AT" sz="1500" b="1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</a:tr>
              <a:tr h="240625">
                <a:tc>
                  <a:txBody>
                    <a:bodyPr/>
                    <a:lstStyle/>
                    <a:p>
                      <a:pPr algn="l" fontAlgn="b"/>
                      <a:r>
                        <a:rPr lang="ru-RU" sz="1500" u="none" strike="noStrike" dirty="0" smtClean="0">
                          <a:effectLst/>
                        </a:rPr>
                        <a:t>Верх</a:t>
                      </a:r>
                      <a:r>
                        <a:rPr lang="de-AT" sz="1500" u="none" strike="noStrike" dirty="0" smtClean="0">
                          <a:effectLst/>
                        </a:rPr>
                        <a:t>_</a:t>
                      </a:r>
                      <a:r>
                        <a:rPr lang="ru-RU" sz="1500" u="none" strike="noStrike" dirty="0" smtClean="0">
                          <a:effectLst/>
                        </a:rPr>
                        <a:t>слева</a:t>
                      </a:r>
                      <a:endParaRPr lang="de-AT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500" u="none" strike="noStrike">
                          <a:effectLst/>
                        </a:rPr>
                        <a:t>6477,0</a:t>
                      </a:r>
                      <a:endParaRPr lang="de-AT" sz="1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500" u="none" strike="noStrike">
                          <a:effectLst/>
                        </a:rPr>
                        <a:t>9,9</a:t>
                      </a:r>
                      <a:endParaRPr lang="de-AT" sz="1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</a:tr>
              <a:tr h="244117">
                <a:tc>
                  <a:txBody>
                    <a:bodyPr/>
                    <a:lstStyle/>
                    <a:p>
                      <a:pPr algn="l" fontAlgn="b"/>
                      <a:r>
                        <a:rPr lang="ru-RU" sz="1500" u="none" strike="noStrike" dirty="0" smtClean="0">
                          <a:effectLst/>
                        </a:rPr>
                        <a:t>Верх</a:t>
                      </a:r>
                      <a:r>
                        <a:rPr lang="de-AT" sz="1500" u="none" strike="noStrike" dirty="0" smtClean="0">
                          <a:effectLst/>
                        </a:rPr>
                        <a:t>_</a:t>
                      </a:r>
                      <a:r>
                        <a:rPr lang="ru-RU" sz="1500" u="none" strike="noStrike" dirty="0" smtClean="0">
                          <a:effectLst/>
                        </a:rPr>
                        <a:t>прав</a:t>
                      </a:r>
                      <a:endParaRPr lang="de-AT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500" u="none" strike="noStrike">
                          <a:effectLst/>
                        </a:rPr>
                        <a:t>4064,0</a:t>
                      </a:r>
                      <a:endParaRPr lang="de-AT" sz="1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500" u="none" strike="noStrike">
                          <a:effectLst/>
                        </a:rPr>
                        <a:t>6,2</a:t>
                      </a:r>
                      <a:endParaRPr lang="de-AT" sz="1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</a:tr>
              <a:tr h="240625">
                <a:tc>
                  <a:txBody>
                    <a:bodyPr/>
                    <a:lstStyle/>
                    <a:p>
                      <a:pPr algn="l" fontAlgn="b"/>
                      <a:r>
                        <a:rPr lang="ru-RU" sz="15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Сумма</a:t>
                      </a:r>
                      <a:endParaRPr lang="de-AT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500" u="none" strike="noStrike">
                          <a:effectLst/>
                        </a:rPr>
                        <a:t>65645,0</a:t>
                      </a:r>
                      <a:endParaRPr lang="de-AT" sz="1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AT" sz="1500" u="none" strike="noStrike" dirty="0">
                          <a:effectLst/>
                        </a:rPr>
                        <a:t>100,0</a:t>
                      </a:r>
                      <a:endParaRPr lang="de-AT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805147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2"/>
          <p:cNvSpPr>
            <a:spLocks noGrp="1" noChangeArrowheads="1"/>
          </p:cNvSpPr>
          <p:nvPr>
            <p:ph type="title"/>
          </p:nvPr>
        </p:nvSpPr>
        <p:spPr>
          <a:xfrm>
            <a:off x="431800" y="511175"/>
            <a:ext cx="6400800" cy="784225"/>
          </a:xfrm>
        </p:spPr>
        <p:txBody>
          <a:bodyPr/>
          <a:lstStyle/>
          <a:p>
            <a:pPr eaLnBrk="1" hangingPunct="1"/>
            <a:r>
              <a:rPr lang="ru-RU" altLang="de-DE" dirty="0" smtClean="0"/>
              <a:t>Монтаж и процесс исследования</a:t>
            </a:r>
            <a:endParaRPr lang="de-DE" altLang="de-DE" dirty="0" smtClean="0"/>
          </a:p>
        </p:txBody>
      </p:sp>
      <p:sp>
        <p:nvSpPr>
          <p:cNvPr id="15363" name="Rectangle 13"/>
          <p:cNvSpPr>
            <a:spLocks noChangeArrowheads="1"/>
          </p:cNvSpPr>
          <p:nvPr/>
        </p:nvSpPr>
        <p:spPr bwMode="auto">
          <a:xfrm>
            <a:off x="457200" y="5270500"/>
            <a:ext cx="63754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2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9pPr>
          </a:lstStyle>
          <a:p>
            <a:pPr algn="ctr" eaLnBrk="1" hangingPunct="1">
              <a:buFontTx/>
              <a:buNone/>
            </a:pPr>
            <a:endParaRPr lang="de-DE" altLang="de-DE"/>
          </a:p>
        </p:txBody>
      </p:sp>
      <p:sp>
        <p:nvSpPr>
          <p:cNvPr id="15364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1516063" y="1419367"/>
            <a:ext cx="3713162" cy="385113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altLang="de-DE" sz="2600" dirty="0" smtClean="0"/>
              <a:t>Измерения</a:t>
            </a:r>
            <a:endParaRPr lang="de-DE" altLang="de-DE" sz="2600" dirty="0" smtClean="0"/>
          </a:p>
          <a:p>
            <a:pPr lvl="1" eaLnBrk="1" hangingPunct="1">
              <a:lnSpc>
                <a:spcPct val="90000"/>
              </a:lnSpc>
            </a:pPr>
            <a:r>
              <a:rPr lang="ru-RU" altLang="de-DE" b="0" dirty="0" smtClean="0"/>
              <a:t>Температура на поверхностях</a:t>
            </a:r>
            <a:endParaRPr lang="de-DE" altLang="de-DE" b="0" dirty="0" smtClean="0"/>
          </a:p>
          <a:p>
            <a:pPr lvl="1" eaLnBrk="1" hangingPunct="1">
              <a:lnSpc>
                <a:spcPct val="90000"/>
              </a:lnSpc>
            </a:pPr>
            <a:r>
              <a:rPr lang="ru-RU" altLang="de-DE" b="0" dirty="0" smtClean="0"/>
              <a:t>Температура выходящих газов</a:t>
            </a:r>
            <a:endParaRPr lang="de-DE" altLang="de-DE" b="0" dirty="0" smtClean="0"/>
          </a:p>
          <a:p>
            <a:pPr eaLnBrk="1" hangingPunct="1">
              <a:lnSpc>
                <a:spcPct val="90000"/>
              </a:lnSpc>
            </a:pPr>
            <a:r>
              <a:rPr lang="ru-RU" altLang="de-DE" dirty="0" smtClean="0"/>
              <a:t>Идентичный процесс на обеих печках</a:t>
            </a:r>
            <a:r>
              <a:rPr lang="de-DE" altLang="de-DE" dirty="0" smtClean="0"/>
              <a:t>!</a:t>
            </a:r>
          </a:p>
          <a:p>
            <a:pPr lvl="1" eaLnBrk="1" hangingPunct="1">
              <a:lnSpc>
                <a:spcPct val="90000"/>
              </a:lnSpc>
            </a:pPr>
            <a:endParaRPr lang="de-DE" altLang="de-DE" dirty="0" smtClean="0"/>
          </a:p>
        </p:txBody>
      </p:sp>
      <p:pic>
        <p:nvPicPr>
          <p:cNvPr id="1536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8725" y="1143000"/>
            <a:ext cx="4105275" cy="4503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8900" y="4351338"/>
            <a:ext cx="4432300" cy="2506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7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31975"/>
            <a:ext cx="1516063" cy="4716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2"/>
          <p:cNvSpPr>
            <a:spLocks noGrp="1" noChangeArrowheads="1"/>
          </p:cNvSpPr>
          <p:nvPr>
            <p:ph type="title"/>
          </p:nvPr>
        </p:nvSpPr>
        <p:spPr>
          <a:xfrm>
            <a:off x="431800" y="511175"/>
            <a:ext cx="6400800" cy="784225"/>
          </a:xfrm>
        </p:spPr>
        <p:txBody>
          <a:bodyPr/>
          <a:lstStyle/>
          <a:p>
            <a:pPr eaLnBrk="1" hangingPunct="1"/>
            <a:r>
              <a:rPr lang="ru-RU" altLang="de-DE" dirty="0" smtClean="0"/>
              <a:t>Монтаж и процесс исследования</a:t>
            </a:r>
            <a:endParaRPr lang="de-DE" altLang="de-DE" dirty="0" smtClean="0"/>
          </a:p>
        </p:txBody>
      </p:sp>
      <p:sp>
        <p:nvSpPr>
          <p:cNvPr id="16387" name="Rectangle 13"/>
          <p:cNvSpPr>
            <a:spLocks noChangeArrowheads="1"/>
          </p:cNvSpPr>
          <p:nvPr/>
        </p:nvSpPr>
        <p:spPr bwMode="auto">
          <a:xfrm>
            <a:off x="457200" y="5270500"/>
            <a:ext cx="63754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2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9pPr>
          </a:lstStyle>
          <a:p>
            <a:pPr algn="ctr" eaLnBrk="1" hangingPunct="1">
              <a:buFontTx/>
              <a:buNone/>
            </a:pPr>
            <a:endParaRPr lang="de-DE" altLang="de-DE"/>
          </a:p>
        </p:txBody>
      </p:sp>
      <p:sp>
        <p:nvSpPr>
          <p:cNvPr id="16388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363538" y="1406525"/>
            <a:ext cx="2564719" cy="4722132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altLang="de-DE" sz="2000" b="0" dirty="0" smtClean="0"/>
              <a:t>Стена здания симулируется в лаборатории</a:t>
            </a:r>
            <a:endParaRPr lang="de-DE" altLang="de-DE" sz="2000" b="0" dirty="0" smtClean="0"/>
          </a:p>
          <a:p>
            <a:pPr eaLnBrk="1" hangingPunct="1">
              <a:lnSpc>
                <a:spcPct val="90000"/>
              </a:lnSpc>
            </a:pPr>
            <a:r>
              <a:rPr lang="ru-RU" altLang="de-DE" sz="2000" b="0" dirty="0" smtClean="0"/>
              <a:t>Подобные стенки выстраиваются в лабораториях, чтобы получить данные о температуре на горючих материалах при испытаниях продукции.</a:t>
            </a:r>
            <a:endParaRPr lang="de-DE" altLang="de-DE" sz="2000" b="0" dirty="0" smtClean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6486" y="1219200"/>
            <a:ext cx="6237514" cy="5617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42390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2"/>
          <p:cNvSpPr>
            <a:spLocks noGrp="1" noChangeArrowheads="1"/>
          </p:cNvSpPr>
          <p:nvPr>
            <p:ph type="title"/>
          </p:nvPr>
        </p:nvSpPr>
        <p:spPr>
          <a:xfrm>
            <a:off x="431800" y="511175"/>
            <a:ext cx="6400800" cy="784225"/>
          </a:xfrm>
        </p:spPr>
        <p:txBody>
          <a:bodyPr/>
          <a:lstStyle/>
          <a:p>
            <a:pPr eaLnBrk="1" hangingPunct="1"/>
            <a:r>
              <a:rPr lang="ru-RU" altLang="de-DE" dirty="0" smtClean="0"/>
              <a:t>Монтаж и процесс исследования</a:t>
            </a:r>
            <a:endParaRPr lang="de-DE" altLang="de-DE" dirty="0" smtClean="0"/>
          </a:p>
        </p:txBody>
      </p:sp>
      <p:sp>
        <p:nvSpPr>
          <p:cNvPr id="16387" name="Rectangle 13"/>
          <p:cNvSpPr>
            <a:spLocks noChangeArrowheads="1"/>
          </p:cNvSpPr>
          <p:nvPr/>
        </p:nvSpPr>
        <p:spPr bwMode="auto">
          <a:xfrm>
            <a:off x="457200" y="5270500"/>
            <a:ext cx="63754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2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9pPr>
          </a:lstStyle>
          <a:p>
            <a:pPr algn="ctr" eaLnBrk="1" hangingPunct="1">
              <a:buFontTx/>
              <a:buNone/>
            </a:pPr>
            <a:endParaRPr lang="de-DE" altLang="de-DE"/>
          </a:p>
        </p:txBody>
      </p:sp>
      <p:sp>
        <p:nvSpPr>
          <p:cNvPr id="16388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363538" y="1406525"/>
            <a:ext cx="3636962" cy="359092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altLang="de-DE" dirty="0" smtClean="0"/>
              <a:t>Измерения</a:t>
            </a:r>
            <a:endParaRPr lang="de-DE" altLang="de-DE" dirty="0" smtClean="0"/>
          </a:p>
          <a:p>
            <a:pPr lvl="1" eaLnBrk="1" hangingPunct="1">
              <a:lnSpc>
                <a:spcPct val="90000"/>
              </a:lnSpc>
            </a:pPr>
            <a:r>
              <a:rPr lang="ru-RU" altLang="de-DE" sz="2000" b="0" dirty="0" smtClean="0"/>
              <a:t>Температуры на поверхности симулирующей стенки</a:t>
            </a:r>
            <a:r>
              <a:rPr lang="de-DE" altLang="de-DE" sz="2000" b="0" dirty="0" smtClean="0"/>
              <a:t> (= </a:t>
            </a:r>
            <a:r>
              <a:rPr lang="ru-RU" altLang="de-DE" sz="2000" b="0" dirty="0" smtClean="0"/>
              <a:t>стена здания</a:t>
            </a:r>
            <a:r>
              <a:rPr lang="de-DE" altLang="de-DE" sz="2000" b="0" dirty="0" smtClean="0"/>
              <a:t>)</a:t>
            </a:r>
            <a:endParaRPr lang="de-DE" altLang="de-DE" sz="2000" b="0" dirty="0"/>
          </a:p>
          <a:p>
            <a:pPr lvl="1" eaLnBrk="1" hangingPunct="1">
              <a:lnSpc>
                <a:spcPct val="90000"/>
              </a:lnSpc>
            </a:pPr>
            <a:r>
              <a:rPr lang="ru-RU" altLang="de-DE" sz="2000" b="0" dirty="0" smtClean="0"/>
              <a:t>Температура выходящего конвекционного воздуха</a:t>
            </a:r>
            <a:endParaRPr lang="de-DE" altLang="de-DE" sz="2000" b="0" dirty="0" smtClean="0"/>
          </a:p>
          <a:p>
            <a:pPr lvl="1" eaLnBrk="1" hangingPunct="1">
              <a:lnSpc>
                <a:spcPct val="90000"/>
              </a:lnSpc>
            </a:pPr>
            <a:r>
              <a:rPr lang="ru-RU" altLang="de-DE" sz="2000" b="0" dirty="0" smtClean="0"/>
              <a:t>Температура помещения</a:t>
            </a:r>
            <a:endParaRPr lang="de-DE" altLang="de-DE" sz="2000" b="0" dirty="0" smtClean="0"/>
          </a:p>
          <a:p>
            <a:pPr lvl="1" eaLnBrk="1" hangingPunct="1">
              <a:lnSpc>
                <a:spcPct val="90000"/>
              </a:lnSpc>
            </a:pPr>
            <a:endParaRPr lang="de-DE" altLang="de-DE" dirty="0" smtClean="0"/>
          </a:p>
        </p:txBody>
      </p:sp>
      <p:pic>
        <p:nvPicPr>
          <p:cNvPr id="1638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4325" y="1276350"/>
            <a:ext cx="3660775" cy="4959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2"/>
          <p:cNvSpPr>
            <a:spLocks noGrp="1" noChangeArrowheads="1"/>
          </p:cNvSpPr>
          <p:nvPr>
            <p:ph type="title"/>
          </p:nvPr>
        </p:nvSpPr>
        <p:spPr>
          <a:xfrm>
            <a:off x="431800" y="511175"/>
            <a:ext cx="6400800" cy="784225"/>
          </a:xfrm>
        </p:spPr>
        <p:txBody>
          <a:bodyPr/>
          <a:lstStyle/>
          <a:p>
            <a:pPr eaLnBrk="1" hangingPunct="1"/>
            <a:r>
              <a:rPr lang="ru-RU" altLang="de-DE" dirty="0" smtClean="0"/>
              <a:t>Монтаж и процесс исследования</a:t>
            </a:r>
            <a:endParaRPr lang="de-DE" altLang="de-DE" dirty="0" smtClean="0"/>
          </a:p>
        </p:txBody>
      </p:sp>
      <p:sp>
        <p:nvSpPr>
          <p:cNvPr id="17411" name="Rectangle 13"/>
          <p:cNvSpPr>
            <a:spLocks noChangeArrowheads="1"/>
          </p:cNvSpPr>
          <p:nvPr/>
        </p:nvSpPr>
        <p:spPr bwMode="auto">
          <a:xfrm>
            <a:off x="457200" y="5270500"/>
            <a:ext cx="63754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2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9pPr>
          </a:lstStyle>
          <a:p>
            <a:pPr algn="ctr" eaLnBrk="1" hangingPunct="1">
              <a:buFontTx/>
              <a:buNone/>
            </a:pPr>
            <a:endParaRPr lang="de-DE" altLang="de-DE"/>
          </a:p>
        </p:txBody>
      </p:sp>
      <p:sp>
        <p:nvSpPr>
          <p:cNvPr id="17412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363538" y="1400175"/>
            <a:ext cx="4884737" cy="359727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altLang="de-DE" sz="2600" dirty="0" smtClean="0"/>
              <a:t>Исследования</a:t>
            </a:r>
            <a:endParaRPr lang="de-DE" altLang="de-DE" sz="2600" dirty="0" smtClean="0"/>
          </a:p>
          <a:p>
            <a:pPr lvl="1" eaLnBrk="1" hangingPunct="1">
              <a:lnSpc>
                <a:spcPct val="90000"/>
              </a:lnSpc>
            </a:pPr>
            <a:r>
              <a:rPr lang="ru-RU" altLang="de-DE" b="0" dirty="0" smtClean="0"/>
              <a:t>Свободностоящая печь </a:t>
            </a:r>
            <a:endParaRPr lang="de-DE" altLang="de-DE" b="0" dirty="0" smtClean="0"/>
          </a:p>
          <a:p>
            <a:pPr lvl="2" eaLnBrk="1" hangingPunct="1">
              <a:lnSpc>
                <a:spcPct val="90000"/>
              </a:lnSpc>
            </a:pPr>
            <a:r>
              <a:rPr lang="ru-RU" altLang="de-DE" b="0" dirty="0" smtClean="0"/>
              <a:t>Расстояние до стены </a:t>
            </a:r>
            <a:r>
              <a:rPr lang="de-DE" altLang="de-DE" b="0" dirty="0" smtClean="0"/>
              <a:t> 20</a:t>
            </a:r>
            <a:r>
              <a:rPr lang="ru-RU" altLang="de-DE" b="0" dirty="0" smtClean="0"/>
              <a:t>см</a:t>
            </a:r>
            <a:endParaRPr lang="de-DE" altLang="de-DE" b="0" dirty="0" smtClean="0"/>
          </a:p>
          <a:p>
            <a:pPr lvl="2" eaLnBrk="1" hangingPunct="1">
              <a:lnSpc>
                <a:spcPct val="90000"/>
              </a:lnSpc>
            </a:pPr>
            <a:endParaRPr lang="de-DE" altLang="de-DE" b="0" dirty="0" smtClean="0"/>
          </a:p>
          <a:p>
            <a:pPr lvl="2" eaLnBrk="1" hangingPunct="1">
              <a:lnSpc>
                <a:spcPct val="90000"/>
              </a:lnSpc>
            </a:pPr>
            <a:endParaRPr lang="de-DE" altLang="de-DE" b="0" dirty="0" smtClean="0"/>
          </a:p>
          <a:p>
            <a:pPr lvl="1" eaLnBrk="1" hangingPunct="1">
              <a:lnSpc>
                <a:spcPct val="90000"/>
              </a:lnSpc>
            </a:pPr>
            <a:endParaRPr lang="de-DE" altLang="de-DE" dirty="0" smtClean="0"/>
          </a:p>
        </p:txBody>
      </p:sp>
      <p:pic>
        <p:nvPicPr>
          <p:cNvPr id="17413" name="Grafi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786" y="2533649"/>
            <a:ext cx="2886075" cy="432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Grafi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5425" y="1104899"/>
            <a:ext cx="3838575" cy="575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3171823" y="3408164"/>
            <a:ext cx="17413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Измерения прямо на поверхности</a:t>
            </a:r>
            <a:endParaRPr lang="de-AT" b="1" dirty="0">
              <a:solidFill>
                <a:srgbClr val="FF0000"/>
              </a:solidFill>
            </a:endParaRPr>
          </a:p>
        </p:txBody>
      </p:sp>
      <p:cxnSp>
        <p:nvCxnSpPr>
          <p:cNvPr id="4" name="Gerade Verbindung 3"/>
          <p:cNvCxnSpPr/>
          <p:nvPr/>
        </p:nvCxnSpPr>
        <p:spPr>
          <a:xfrm>
            <a:off x="8172450" y="2266949"/>
            <a:ext cx="219075" cy="197167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2"/>
          <p:cNvSpPr>
            <a:spLocks noGrp="1" noChangeArrowheads="1"/>
          </p:cNvSpPr>
          <p:nvPr>
            <p:ph type="title"/>
          </p:nvPr>
        </p:nvSpPr>
        <p:spPr>
          <a:xfrm>
            <a:off x="431800" y="663575"/>
            <a:ext cx="6400800" cy="784225"/>
          </a:xfrm>
        </p:spPr>
        <p:txBody>
          <a:bodyPr/>
          <a:lstStyle/>
          <a:p>
            <a:pPr eaLnBrk="1" hangingPunct="1"/>
            <a:r>
              <a:rPr lang="ru-RU" altLang="de-DE" dirty="0" smtClean="0"/>
              <a:t>Обзор</a:t>
            </a:r>
            <a:endParaRPr lang="de-DE" altLang="de-DE" dirty="0" smtClean="0"/>
          </a:p>
        </p:txBody>
      </p:sp>
      <p:sp>
        <p:nvSpPr>
          <p:cNvPr id="4099" name="Rectangle 13"/>
          <p:cNvSpPr>
            <a:spLocks noChangeArrowheads="1"/>
          </p:cNvSpPr>
          <p:nvPr/>
        </p:nvSpPr>
        <p:spPr bwMode="auto">
          <a:xfrm>
            <a:off x="457200" y="5270500"/>
            <a:ext cx="63754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2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9pPr>
          </a:lstStyle>
          <a:p>
            <a:pPr algn="ctr" eaLnBrk="1" hangingPunct="1">
              <a:buFontTx/>
              <a:buNone/>
            </a:pPr>
            <a:endParaRPr lang="de-DE" altLang="de-DE"/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241300" y="1679575"/>
            <a:ext cx="7512050" cy="359092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altLang="de-DE" sz="2600" dirty="0" smtClean="0"/>
              <a:t>Нормы</a:t>
            </a:r>
            <a:endParaRPr lang="de-DE" altLang="de-DE" sz="2600" dirty="0" smtClean="0"/>
          </a:p>
          <a:p>
            <a:pPr lvl="1" eaLnBrk="1" hangingPunct="1">
              <a:lnSpc>
                <a:spcPct val="90000"/>
              </a:lnSpc>
            </a:pPr>
            <a:r>
              <a:rPr lang="de-DE" altLang="de-DE" b="0" dirty="0" smtClean="0"/>
              <a:t>ÖNORM B 8301</a:t>
            </a:r>
          </a:p>
          <a:p>
            <a:pPr lvl="1" eaLnBrk="1" hangingPunct="1">
              <a:lnSpc>
                <a:spcPct val="90000"/>
              </a:lnSpc>
            </a:pPr>
            <a:r>
              <a:rPr lang="ru-RU" altLang="de-DE" b="0" dirty="0" smtClean="0"/>
              <a:t>Предложение об исследовании</a:t>
            </a:r>
            <a:endParaRPr lang="de-DE" altLang="de-DE" b="0" dirty="0" smtClean="0"/>
          </a:p>
          <a:p>
            <a:pPr eaLnBrk="1" hangingPunct="1">
              <a:lnSpc>
                <a:spcPct val="90000"/>
              </a:lnSpc>
            </a:pPr>
            <a:r>
              <a:rPr lang="ru-RU" altLang="de-DE" dirty="0" smtClean="0"/>
              <a:t>Опытная печь</a:t>
            </a:r>
            <a:endParaRPr lang="de-DE" altLang="de-DE" dirty="0" smtClean="0"/>
          </a:p>
          <a:p>
            <a:pPr eaLnBrk="1" hangingPunct="1">
              <a:lnSpc>
                <a:spcPct val="90000"/>
              </a:lnSpc>
            </a:pPr>
            <a:r>
              <a:rPr lang="ru-RU" altLang="de-DE" dirty="0" smtClean="0"/>
              <a:t>Монтаж печи и процесс исследования</a:t>
            </a:r>
            <a:endParaRPr lang="de-DE" altLang="de-DE" dirty="0" smtClean="0"/>
          </a:p>
          <a:p>
            <a:pPr eaLnBrk="1" hangingPunct="1">
              <a:lnSpc>
                <a:spcPct val="90000"/>
              </a:lnSpc>
            </a:pPr>
            <a:r>
              <a:rPr lang="ru-RU" altLang="de-DE" dirty="0" smtClean="0"/>
              <a:t>Измерительные данные</a:t>
            </a:r>
            <a:endParaRPr lang="de-DE" altLang="de-DE" dirty="0" smtClean="0"/>
          </a:p>
          <a:p>
            <a:pPr eaLnBrk="1" hangingPunct="1">
              <a:lnSpc>
                <a:spcPct val="90000"/>
              </a:lnSpc>
            </a:pPr>
            <a:r>
              <a:rPr lang="ru-RU" altLang="de-DE" dirty="0" smtClean="0"/>
              <a:t>Выводы</a:t>
            </a:r>
            <a:r>
              <a:rPr lang="de-DE" altLang="de-DE" dirty="0" smtClean="0"/>
              <a:t> </a:t>
            </a:r>
          </a:p>
          <a:p>
            <a:pPr lvl="1" eaLnBrk="1" hangingPunct="1">
              <a:lnSpc>
                <a:spcPct val="90000"/>
              </a:lnSpc>
            </a:pPr>
            <a:endParaRPr lang="de-DE" altLang="de-DE" b="0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2"/>
          <p:cNvSpPr>
            <a:spLocks noGrp="1" noChangeArrowheads="1"/>
          </p:cNvSpPr>
          <p:nvPr>
            <p:ph type="title"/>
          </p:nvPr>
        </p:nvSpPr>
        <p:spPr>
          <a:xfrm>
            <a:off x="431800" y="511175"/>
            <a:ext cx="6400800" cy="784225"/>
          </a:xfrm>
        </p:spPr>
        <p:txBody>
          <a:bodyPr/>
          <a:lstStyle/>
          <a:p>
            <a:pPr eaLnBrk="1" hangingPunct="1"/>
            <a:r>
              <a:rPr lang="ru-RU" altLang="de-DE" dirty="0" smtClean="0"/>
              <a:t>Монтаж и процесс исследования</a:t>
            </a:r>
            <a:endParaRPr lang="de-DE" altLang="de-DE" dirty="0" smtClean="0"/>
          </a:p>
        </p:txBody>
      </p:sp>
      <p:sp>
        <p:nvSpPr>
          <p:cNvPr id="18435" name="Rectangle 13"/>
          <p:cNvSpPr>
            <a:spLocks noChangeArrowheads="1"/>
          </p:cNvSpPr>
          <p:nvPr/>
        </p:nvSpPr>
        <p:spPr bwMode="auto">
          <a:xfrm>
            <a:off x="457200" y="5270500"/>
            <a:ext cx="63754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2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9pPr>
          </a:lstStyle>
          <a:p>
            <a:pPr algn="ctr" eaLnBrk="1" hangingPunct="1">
              <a:buFontTx/>
              <a:buNone/>
            </a:pPr>
            <a:endParaRPr lang="de-DE" altLang="de-DE"/>
          </a:p>
        </p:txBody>
      </p:sp>
      <p:sp>
        <p:nvSpPr>
          <p:cNvPr id="18436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363538" y="1400175"/>
            <a:ext cx="4884737" cy="359727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altLang="de-DE" sz="2600" dirty="0" smtClean="0"/>
              <a:t>Исследования</a:t>
            </a:r>
            <a:endParaRPr lang="de-DE" altLang="de-DE" sz="2600" dirty="0" smtClean="0"/>
          </a:p>
          <a:p>
            <a:pPr lvl="1" eaLnBrk="1" hangingPunct="1">
              <a:lnSpc>
                <a:spcPct val="90000"/>
              </a:lnSpc>
            </a:pPr>
            <a:r>
              <a:rPr lang="ru-RU" altLang="de-DE" b="0" dirty="0" smtClean="0"/>
              <a:t>Воздушный зазор</a:t>
            </a:r>
            <a:r>
              <a:rPr lang="de-DE" altLang="de-DE" b="0" dirty="0" smtClean="0"/>
              <a:t> (</a:t>
            </a:r>
            <a:r>
              <a:rPr lang="ru-RU" altLang="de-DE" b="0" dirty="0" smtClean="0"/>
              <a:t>вариант</a:t>
            </a:r>
            <a:r>
              <a:rPr lang="de-DE" altLang="de-DE" b="0" dirty="0" smtClean="0"/>
              <a:t> 1)</a:t>
            </a:r>
          </a:p>
          <a:p>
            <a:pPr lvl="2" eaLnBrk="1" hangingPunct="1">
              <a:lnSpc>
                <a:spcPct val="90000"/>
              </a:lnSpc>
            </a:pPr>
            <a:r>
              <a:rPr lang="de-DE" altLang="de-DE" b="0" dirty="0" smtClean="0"/>
              <a:t>A</a:t>
            </a:r>
            <a:r>
              <a:rPr lang="ru-RU" altLang="de-DE" b="0" dirty="0" smtClean="0"/>
              <a:t>расстояние до стены</a:t>
            </a:r>
            <a:r>
              <a:rPr lang="de-DE" altLang="de-DE" b="0" dirty="0" smtClean="0"/>
              <a:t> 5</a:t>
            </a:r>
            <a:r>
              <a:rPr lang="ru-RU" altLang="de-DE" b="0" dirty="0" smtClean="0"/>
              <a:t>см</a:t>
            </a:r>
            <a:endParaRPr lang="de-DE" altLang="de-DE" b="0" dirty="0" smtClean="0"/>
          </a:p>
          <a:p>
            <a:pPr lvl="2" eaLnBrk="1" hangingPunct="1">
              <a:lnSpc>
                <a:spcPct val="90000"/>
              </a:lnSpc>
            </a:pPr>
            <a:r>
              <a:rPr lang="de-DE" altLang="de-DE" b="0" dirty="0" smtClean="0"/>
              <a:t>75% </a:t>
            </a:r>
            <a:r>
              <a:rPr lang="ru-RU" altLang="de-DE" b="0" dirty="0" smtClean="0"/>
              <a:t>встроенной площади сверху открыто</a:t>
            </a:r>
            <a:endParaRPr lang="de-DE" altLang="de-DE" b="0" dirty="0" smtClean="0"/>
          </a:p>
          <a:p>
            <a:pPr lvl="2" eaLnBrk="1" hangingPunct="1">
              <a:lnSpc>
                <a:spcPct val="90000"/>
              </a:lnSpc>
            </a:pPr>
            <a:r>
              <a:rPr lang="de-DE" altLang="de-DE" b="0" dirty="0" smtClean="0"/>
              <a:t>100% </a:t>
            </a:r>
            <a:r>
              <a:rPr lang="ru-RU" altLang="de-DE" b="0" dirty="0" smtClean="0"/>
              <a:t>встроенной площади открыто снизу</a:t>
            </a:r>
            <a:endParaRPr lang="de-DE" altLang="de-DE" b="0" dirty="0" smtClean="0"/>
          </a:p>
          <a:p>
            <a:pPr lvl="2" eaLnBrk="1" hangingPunct="1">
              <a:lnSpc>
                <a:spcPct val="90000"/>
              </a:lnSpc>
            </a:pPr>
            <a:endParaRPr lang="de-DE" altLang="de-DE" b="0" dirty="0" smtClean="0"/>
          </a:p>
          <a:p>
            <a:pPr lvl="2" eaLnBrk="1" hangingPunct="1">
              <a:lnSpc>
                <a:spcPct val="90000"/>
              </a:lnSpc>
            </a:pPr>
            <a:endParaRPr lang="de-DE" altLang="de-DE" b="0" dirty="0" smtClean="0"/>
          </a:p>
          <a:p>
            <a:pPr lvl="1" eaLnBrk="1" hangingPunct="1">
              <a:lnSpc>
                <a:spcPct val="90000"/>
              </a:lnSpc>
            </a:pPr>
            <a:endParaRPr lang="de-DE" altLang="de-DE" dirty="0" smtClean="0"/>
          </a:p>
        </p:txBody>
      </p:sp>
      <p:pic>
        <p:nvPicPr>
          <p:cNvPr id="18437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3525" y="1157288"/>
            <a:ext cx="3800475" cy="570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Grafi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964" b="14769"/>
          <a:stretch>
            <a:fillRect/>
          </a:stretch>
        </p:blipFill>
        <p:spPr bwMode="auto">
          <a:xfrm>
            <a:off x="85725" y="3844925"/>
            <a:ext cx="5257800" cy="301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hteck 1"/>
          <p:cNvSpPr/>
          <p:nvPr/>
        </p:nvSpPr>
        <p:spPr>
          <a:xfrm>
            <a:off x="2976977" y="5029884"/>
            <a:ext cx="22427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Измерения прямо на поверхности</a:t>
            </a:r>
            <a:endParaRPr lang="de-AT" b="1" dirty="0">
              <a:solidFill>
                <a:srgbClr val="FF0000"/>
              </a:solidFill>
            </a:endParaRPr>
          </a:p>
        </p:txBody>
      </p:sp>
      <p:cxnSp>
        <p:nvCxnSpPr>
          <p:cNvPr id="9" name="Gerade Verbindung 8"/>
          <p:cNvCxnSpPr/>
          <p:nvPr/>
        </p:nvCxnSpPr>
        <p:spPr>
          <a:xfrm>
            <a:off x="7780020" y="2266949"/>
            <a:ext cx="1097280" cy="139065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11"/>
          <p:cNvCxnSpPr/>
          <p:nvPr/>
        </p:nvCxnSpPr>
        <p:spPr>
          <a:xfrm flipH="1">
            <a:off x="7726680" y="2266949"/>
            <a:ext cx="53340" cy="43053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12"/>
          <p:cNvCxnSpPr/>
          <p:nvPr/>
        </p:nvCxnSpPr>
        <p:spPr>
          <a:xfrm flipH="1" flipV="1">
            <a:off x="7360920" y="2156460"/>
            <a:ext cx="365760" cy="5410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13"/>
          <p:cNvCxnSpPr/>
          <p:nvPr/>
        </p:nvCxnSpPr>
        <p:spPr>
          <a:xfrm flipH="1">
            <a:off x="8434387" y="3635375"/>
            <a:ext cx="416243" cy="197167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2"/>
          <p:cNvSpPr>
            <a:spLocks noGrp="1" noChangeArrowheads="1"/>
          </p:cNvSpPr>
          <p:nvPr>
            <p:ph type="title"/>
          </p:nvPr>
        </p:nvSpPr>
        <p:spPr>
          <a:xfrm>
            <a:off x="431800" y="406400"/>
            <a:ext cx="6400800" cy="784225"/>
          </a:xfrm>
        </p:spPr>
        <p:txBody>
          <a:bodyPr/>
          <a:lstStyle/>
          <a:p>
            <a:pPr eaLnBrk="1" hangingPunct="1"/>
            <a:r>
              <a:rPr lang="ru-RU" altLang="de-DE" dirty="0" smtClean="0"/>
              <a:t>Монтаж и процесс исследования</a:t>
            </a:r>
            <a:endParaRPr lang="de-DE" altLang="de-DE" dirty="0" smtClean="0"/>
          </a:p>
        </p:txBody>
      </p:sp>
      <p:sp>
        <p:nvSpPr>
          <p:cNvPr id="19459" name="Rectangle 13"/>
          <p:cNvSpPr>
            <a:spLocks noChangeArrowheads="1"/>
          </p:cNvSpPr>
          <p:nvPr/>
        </p:nvSpPr>
        <p:spPr bwMode="auto">
          <a:xfrm>
            <a:off x="457200" y="5270500"/>
            <a:ext cx="63754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2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9pPr>
          </a:lstStyle>
          <a:p>
            <a:pPr algn="ctr" eaLnBrk="1" hangingPunct="1">
              <a:buFontTx/>
              <a:buNone/>
            </a:pPr>
            <a:endParaRPr lang="de-DE" altLang="de-DE"/>
          </a:p>
        </p:txBody>
      </p:sp>
      <p:sp>
        <p:nvSpPr>
          <p:cNvPr id="19460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198438" y="1095375"/>
            <a:ext cx="7608887" cy="359727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altLang="de-DE" sz="2600" dirty="0" smtClean="0"/>
              <a:t>Исследования</a:t>
            </a:r>
            <a:endParaRPr lang="de-DE" altLang="de-DE" sz="2600" dirty="0" smtClean="0"/>
          </a:p>
          <a:p>
            <a:pPr lvl="1" eaLnBrk="1" hangingPunct="1">
              <a:lnSpc>
                <a:spcPct val="90000"/>
              </a:lnSpc>
            </a:pPr>
            <a:r>
              <a:rPr lang="ru-RU" altLang="de-DE" b="0" dirty="0" smtClean="0"/>
              <a:t>Воздушный зазор</a:t>
            </a:r>
            <a:r>
              <a:rPr lang="de-DE" altLang="de-DE" b="0" dirty="0" smtClean="0"/>
              <a:t> (</a:t>
            </a:r>
            <a:r>
              <a:rPr lang="ru-RU" altLang="de-DE" b="0" dirty="0" smtClean="0"/>
              <a:t>вариант</a:t>
            </a:r>
            <a:r>
              <a:rPr lang="de-DE" altLang="de-DE" b="0" dirty="0" smtClean="0"/>
              <a:t> 2)</a:t>
            </a:r>
          </a:p>
          <a:p>
            <a:pPr lvl="2" eaLnBrk="1" hangingPunct="1">
              <a:lnSpc>
                <a:spcPct val="90000"/>
              </a:lnSpc>
            </a:pPr>
            <a:r>
              <a:rPr lang="ru-RU" altLang="de-DE" b="0" dirty="0" smtClean="0"/>
              <a:t>Расстояние до стенки</a:t>
            </a:r>
            <a:r>
              <a:rPr lang="de-DE" altLang="de-DE" b="0" dirty="0" smtClean="0"/>
              <a:t> 5</a:t>
            </a:r>
            <a:r>
              <a:rPr lang="ru-RU" altLang="de-DE" b="0" dirty="0" smtClean="0"/>
              <a:t>см</a:t>
            </a:r>
            <a:endParaRPr lang="de-DE" altLang="de-DE" b="0" dirty="0" smtClean="0"/>
          </a:p>
          <a:p>
            <a:pPr lvl="2" eaLnBrk="1" hangingPunct="1">
              <a:lnSpc>
                <a:spcPct val="90000"/>
              </a:lnSpc>
            </a:pPr>
            <a:r>
              <a:rPr lang="de-DE" altLang="de-DE" b="0" dirty="0" smtClean="0"/>
              <a:t>20% </a:t>
            </a:r>
            <a:r>
              <a:rPr lang="ru-RU" altLang="de-DE" b="0" dirty="0" smtClean="0"/>
              <a:t>встраиваемой площади сверху открыто</a:t>
            </a:r>
            <a:endParaRPr lang="de-DE" altLang="de-DE" b="0" dirty="0" smtClean="0"/>
          </a:p>
          <a:p>
            <a:pPr lvl="2" eaLnBrk="1" hangingPunct="1">
              <a:lnSpc>
                <a:spcPct val="90000"/>
              </a:lnSpc>
            </a:pPr>
            <a:r>
              <a:rPr lang="de-DE" altLang="de-DE" b="0" dirty="0" smtClean="0"/>
              <a:t>100% </a:t>
            </a:r>
            <a:r>
              <a:rPr lang="ru-RU" altLang="de-DE" b="0" dirty="0" smtClean="0"/>
              <a:t>встраиваемой площади снизу открыто</a:t>
            </a:r>
            <a:endParaRPr lang="de-DE" altLang="de-DE" b="0" dirty="0" smtClean="0"/>
          </a:p>
          <a:p>
            <a:pPr lvl="2" eaLnBrk="1" hangingPunct="1">
              <a:lnSpc>
                <a:spcPct val="90000"/>
              </a:lnSpc>
            </a:pPr>
            <a:endParaRPr lang="de-DE" altLang="de-DE" b="0" dirty="0" smtClean="0"/>
          </a:p>
          <a:p>
            <a:pPr lvl="2" eaLnBrk="1" hangingPunct="1">
              <a:lnSpc>
                <a:spcPct val="90000"/>
              </a:lnSpc>
            </a:pPr>
            <a:endParaRPr lang="de-DE" altLang="de-DE" b="0" dirty="0" smtClean="0"/>
          </a:p>
          <a:p>
            <a:pPr lvl="1" eaLnBrk="1" hangingPunct="1">
              <a:lnSpc>
                <a:spcPct val="90000"/>
              </a:lnSpc>
            </a:pPr>
            <a:endParaRPr lang="de-DE" altLang="de-DE" dirty="0" smtClean="0"/>
          </a:p>
        </p:txBody>
      </p:sp>
      <p:pic>
        <p:nvPicPr>
          <p:cNvPr id="19461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10"/>
          <a:stretch>
            <a:fillRect/>
          </a:stretch>
        </p:blipFill>
        <p:spPr bwMode="auto">
          <a:xfrm>
            <a:off x="44450" y="2894013"/>
            <a:ext cx="7918450" cy="396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hteck 5"/>
          <p:cNvSpPr/>
          <p:nvPr/>
        </p:nvSpPr>
        <p:spPr>
          <a:xfrm>
            <a:off x="3335117" y="3643044"/>
            <a:ext cx="22427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Измерения прямо на поверхности</a:t>
            </a:r>
            <a:endParaRPr lang="de-AT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12"/>
          <p:cNvSpPr>
            <a:spLocks noGrp="1" noChangeArrowheads="1"/>
          </p:cNvSpPr>
          <p:nvPr>
            <p:ph type="title"/>
          </p:nvPr>
        </p:nvSpPr>
        <p:spPr>
          <a:xfrm>
            <a:off x="431800" y="511175"/>
            <a:ext cx="6400800" cy="784225"/>
          </a:xfrm>
        </p:spPr>
        <p:txBody>
          <a:bodyPr/>
          <a:lstStyle/>
          <a:p>
            <a:pPr eaLnBrk="1" hangingPunct="1"/>
            <a:r>
              <a:rPr lang="ru-RU" altLang="de-DE" dirty="0" smtClean="0"/>
              <a:t>Монтаж и процесс исследования</a:t>
            </a:r>
            <a:endParaRPr lang="de-DE" altLang="de-DE" dirty="0" smtClean="0"/>
          </a:p>
        </p:txBody>
      </p:sp>
      <p:sp>
        <p:nvSpPr>
          <p:cNvPr id="20483" name="Rectangle 13"/>
          <p:cNvSpPr>
            <a:spLocks noChangeArrowheads="1"/>
          </p:cNvSpPr>
          <p:nvPr/>
        </p:nvSpPr>
        <p:spPr bwMode="auto">
          <a:xfrm>
            <a:off x="457200" y="5270500"/>
            <a:ext cx="63754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2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9pPr>
          </a:lstStyle>
          <a:p>
            <a:pPr algn="ctr" eaLnBrk="1" hangingPunct="1">
              <a:buFontTx/>
              <a:buNone/>
            </a:pPr>
            <a:endParaRPr lang="de-DE" altLang="de-DE"/>
          </a:p>
        </p:txBody>
      </p:sp>
      <p:sp>
        <p:nvSpPr>
          <p:cNvPr id="20484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363538" y="1400175"/>
            <a:ext cx="4884737" cy="359727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altLang="de-DE" sz="2600" dirty="0" smtClean="0"/>
              <a:t>Опыты</a:t>
            </a:r>
            <a:endParaRPr lang="de-DE" altLang="de-DE" sz="2600" dirty="0" smtClean="0"/>
          </a:p>
          <a:p>
            <a:pPr lvl="1" eaLnBrk="1" hangingPunct="1">
              <a:lnSpc>
                <a:spcPct val="90000"/>
              </a:lnSpc>
            </a:pPr>
            <a:r>
              <a:rPr lang="ru-RU" altLang="de-DE" b="0" dirty="0" smtClean="0"/>
              <a:t>Изоляция</a:t>
            </a:r>
            <a:r>
              <a:rPr lang="de-DE" altLang="de-DE" b="0" dirty="0" smtClean="0"/>
              <a:t> </a:t>
            </a:r>
          </a:p>
          <a:p>
            <a:pPr lvl="2" eaLnBrk="1" hangingPunct="1">
              <a:lnSpc>
                <a:spcPct val="90000"/>
              </a:lnSpc>
            </a:pPr>
            <a:r>
              <a:rPr lang="ru-RU" altLang="de-DE" b="0" dirty="0" smtClean="0"/>
              <a:t>Без воздушного зазора</a:t>
            </a:r>
            <a:endParaRPr lang="de-DE" altLang="de-DE" b="0" dirty="0" smtClean="0"/>
          </a:p>
          <a:p>
            <a:pPr lvl="2" eaLnBrk="1" hangingPunct="1">
              <a:lnSpc>
                <a:spcPct val="90000"/>
              </a:lnSpc>
            </a:pPr>
            <a:r>
              <a:rPr lang="de-DE" altLang="de-DE" b="0" dirty="0" smtClean="0"/>
              <a:t>10 </a:t>
            </a:r>
            <a:r>
              <a:rPr lang="ru-RU" altLang="de-DE" b="0" dirty="0" smtClean="0"/>
              <a:t>см</a:t>
            </a:r>
            <a:r>
              <a:rPr lang="de-DE" altLang="de-DE" b="0" dirty="0" smtClean="0"/>
              <a:t> </a:t>
            </a:r>
            <a:r>
              <a:rPr lang="de-DE" altLang="de-DE" b="0" dirty="0" err="1" smtClean="0"/>
              <a:t>Isolrath</a:t>
            </a:r>
            <a:r>
              <a:rPr lang="de-DE" altLang="de-DE" b="0" dirty="0" smtClean="0"/>
              <a:t> 1000</a:t>
            </a:r>
          </a:p>
          <a:p>
            <a:pPr lvl="2" eaLnBrk="1" hangingPunct="1">
              <a:lnSpc>
                <a:spcPct val="90000"/>
              </a:lnSpc>
            </a:pPr>
            <a:endParaRPr lang="de-DE" altLang="de-DE" b="0" dirty="0" smtClean="0"/>
          </a:p>
          <a:p>
            <a:pPr lvl="2" eaLnBrk="1" hangingPunct="1">
              <a:lnSpc>
                <a:spcPct val="90000"/>
              </a:lnSpc>
            </a:pPr>
            <a:endParaRPr lang="de-DE" altLang="de-DE" b="0" dirty="0" smtClean="0"/>
          </a:p>
          <a:p>
            <a:pPr lvl="1" eaLnBrk="1" hangingPunct="1">
              <a:lnSpc>
                <a:spcPct val="90000"/>
              </a:lnSpc>
            </a:pPr>
            <a:endParaRPr lang="de-DE" altLang="de-DE" dirty="0" smtClean="0"/>
          </a:p>
        </p:txBody>
      </p:sp>
      <p:pic>
        <p:nvPicPr>
          <p:cNvPr id="20485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143000"/>
            <a:ext cx="381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Grafi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02000"/>
            <a:ext cx="5334000" cy="355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12"/>
          <p:cNvSpPr>
            <a:spLocks noGrp="1" noChangeArrowheads="1"/>
          </p:cNvSpPr>
          <p:nvPr>
            <p:ph type="title"/>
          </p:nvPr>
        </p:nvSpPr>
        <p:spPr>
          <a:xfrm>
            <a:off x="431800" y="511175"/>
            <a:ext cx="6400800" cy="784225"/>
          </a:xfrm>
        </p:spPr>
        <p:txBody>
          <a:bodyPr/>
          <a:lstStyle/>
          <a:p>
            <a:pPr eaLnBrk="1" hangingPunct="1"/>
            <a:r>
              <a:rPr lang="ru-RU" altLang="de-DE" dirty="0" smtClean="0"/>
              <a:t>Монтаж и процесс исследования</a:t>
            </a:r>
            <a:endParaRPr lang="de-DE" altLang="de-DE" dirty="0" smtClean="0"/>
          </a:p>
        </p:txBody>
      </p:sp>
      <p:sp>
        <p:nvSpPr>
          <p:cNvPr id="20483" name="Rectangle 13"/>
          <p:cNvSpPr>
            <a:spLocks noChangeArrowheads="1"/>
          </p:cNvSpPr>
          <p:nvPr/>
        </p:nvSpPr>
        <p:spPr bwMode="auto">
          <a:xfrm>
            <a:off x="457200" y="5270500"/>
            <a:ext cx="63754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2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9pPr>
          </a:lstStyle>
          <a:p>
            <a:pPr algn="ctr" eaLnBrk="1" hangingPunct="1">
              <a:buFontTx/>
              <a:buNone/>
            </a:pPr>
            <a:endParaRPr lang="de-DE" altLang="de-DE"/>
          </a:p>
        </p:txBody>
      </p:sp>
      <p:sp>
        <p:nvSpPr>
          <p:cNvPr id="20484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363538" y="1400175"/>
            <a:ext cx="4884737" cy="359727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altLang="de-DE" sz="2600" dirty="0" smtClean="0"/>
              <a:t>Исследования</a:t>
            </a:r>
            <a:endParaRPr lang="de-DE" altLang="de-DE" sz="2600" dirty="0" smtClean="0"/>
          </a:p>
          <a:p>
            <a:pPr lvl="1" eaLnBrk="1" hangingPunct="1">
              <a:lnSpc>
                <a:spcPct val="90000"/>
              </a:lnSpc>
            </a:pPr>
            <a:r>
              <a:rPr lang="ru-RU" altLang="de-DE" b="0" dirty="0" smtClean="0"/>
              <a:t>Изоляция</a:t>
            </a:r>
            <a:endParaRPr lang="de-DE" altLang="de-DE" b="0" dirty="0" smtClean="0"/>
          </a:p>
          <a:p>
            <a:pPr lvl="1" eaLnBrk="1" hangingPunct="1">
              <a:lnSpc>
                <a:spcPct val="90000"/>
              </a:lnSpc>
            </a:pPr>
            <a:endParaRPr lang="de-DE" altLang="de-DE" dirty="0" smtClean="0"/>
          </a:p>
        </p:txBody>
      </p:sp>
      <p:pic>
        <p:nvPicPr>
          <p:cNvPr id="1986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7889" y="2622647"/>
            <a:ext cx="4348162" cy="2911378"/>
          </a:xfrm>
          <a:prstGeom prst="rect">
            <a:avLst/>
          </a:prstGeom>
          <a:solidFill>
            <a:srgbClr val="FF0000"/>
          </a:solidFill>
          <a:ln>
            <a:noFill/>
          </a:ln>
        </p:spPr>
      </p:pic>
      <p:cxnSp>
        <p:nvCxnSpPr>
          <p:cNvPr id="3" name="Gerade Verbindung 2"/>
          <p:cNvCxnSpPr/>
          <p:nvPr/>
        </p:nvCxnSpPr>
        <p:spPr>
          <a:xfrm flipH="1">
            <a:off x="4772025" y="1962150"/>
            <a:ext cx="571501" cy="42291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feld 6"/>
          <p:cNvSpPr txBox="1"/>
          <p:nvPr/>
        </p:nvSpPr>
        <p:spPr>
          <a:xfrm>
            <a:off x="5343526" y="1876425"/>
            <a:ext cx="20192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Измерения на поверхности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301894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12"/>
          <p:cNvSpPr>
            <a:spLocks noGrp="1" noChangeArrowheads="1"/>
          </p:cNvSpPr>
          <p:nvPr>
            <p:ph type="title"/>
          </p:nvPr>
        </p:nvSpPr>
        <p:spPr>
          <a:xfrm>
            <a:off x="431800" y="511175"/>
            <a:ext cx="6400800" cy="784225"/>
          </a:xfrm>
        </p:spPr>
        <p:txBody>
          <a:bodyPr/>
          <a:lstStyle/>
          <a:p>
            <a:pPr eaLnBrk="1" hangingPunct="1"/>
            <a:r>
              <a:rPr lang="ru-RU" altLang="de-DE" dirty="0" smtClean="0"/>
              <a:t>Монтаж и процесс исследования</a:t>
            </a:r>
            <a:endParaRPr lang="de-DE" altLang="de-DE" dirty="0" smtClean="0"/>
          </a:p>
        </p:txBody>
      </p:sp>
      <p:sp>
        <p:nvSpPr>
          <p:cNvPr id="21507" name="Rectangle 13"/>
          <p:cNvSpPr>
            <a:spLocks noChangeArrowheads="1"/>
          </p:cNvSpPr>
          <p:nvPr/>
        </p:nvSpPr>
        <p:spPr bwMode="auto">
          <a:xfrm>
            <a:off x="457200" y="5270500"/>
            <a:ext cx="63754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2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9pPr>
          </a:lstStyle>
          <a:p>
            <a:pPr algn="ctr" eaLnBrk="1" hangingPunct="1">
              <a:buFontTx/>
              <a:buNone/>
            </a:pPr>
            <a:endParaRPr lang="de-DE" altLang="de-DE"/>
          </a:p>
        </p:txBody>
      </p:sp>
      <p:sp>
        <p:nvSpPr>
          <p:cNvPr id="21508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363538" y="1400175"/>
            <a:ext cx="7599362" cy="359727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altLang="de-DE" sz="2600" dirty="0" smtClean="0"/>
              <a:t>Исследования</a:t>
            </a:r>
            <a:endParaRPr lang="de-DE" altLang="de-DE" sz="2600" dirty="0" smtClean="0"/>
          </a:p>
          <a:p>
            <a:pPr lvl="1" eaLnBrk="1" hangingPunct="1">
              <a:lnSpc>
                <a:spcPct val="90000"/>
              </a:lnSpc>
            </a:pPr>
            <a:r>
              <a:rPr lang="ru-RU" altLang="de-DE" b="0" dirty="0" smtClean="0"/>
              <a:t>Номинальная загрузка</a:t>
            </a:r>
            <a:endParaRPr lang="de-DE" altLang="de-DE" b="0" dirty="0" smtClean="0"/>
          </a:p>
          <a:p>
            <a:pPr lvl="2" eaLnBrk="1" hangingPunct="1">
              <a:lnSpc>
                <a:spcPct val="90000"/>
              </a:lnSpc>
            </a:pPr>
            <a:r>
              <a:rPr lang="de-DE" altLang="de-DE" b="0" dirty="0" smtClean="0"/>
              <a:t>13,3 </a:t>
            </a:r>
            <a:r>
              <a:rPr lang="ru-RU" altLang="de-DE" b="0" dirty="0" smtClean="0"/>
              <a:t>кг с интервалом в 12 ч</a:t>
            </a:r>
            <a:r>
              <a:rPr lang="de-DE" altLang="de-DE" b="0" dirty="0" smtClean="0"/>
              <a:t> (</a:t>
            </a:r>
            <a:r>
              <a:rPr lang="ru-RU" altLang="de-DE" b="0" dirty="0" smtClean="0"/>
              <a:t>в</a:t>
            </a:r>
            <a:r>
              <a:rPr lang="de-DE" altLang="de-DE" b="0" dirty="0" smtClean="0"/>
              <a:t> 6 </a:t>
            </a:r>
            <a:r>
              <a:rPr lang="ru-RU" altLang="de-DE" b="0" dirty="0" smtClean="0"/>
              <a:t>и</a:t>
            </a:r>
            <a:r>
              <a:rPr lang="de-DE" altLang="de-DE" b="0" dirty="0" smtClean="0"/>
              <a:t> 18 </a:t>
            </a:r>
            <a:r>
              <a:rPr lang="ru-RU" altLang="de-DE" b="0" dirty="0" smtClean="0"/>
              <a:t>часов</a:t>
            </a:r>
            <a:r>
              <a:rPr lang="de-DE" altLang="de-DE" b="0" dirty="0" smtClean="0"/>
              <a:t>)</a:t>
            </a:r>
          </a:p>
          <a:p>
            <a:pPr lvl="1" eaLnBrk="1" hangingPunct="1">
              <a:lnSpc>
                <a:spcPct val="90000"/>
              </a:lnSpc>
            </a:pPr>
            <a:r>
              <a:rPr lang="ru-RU" altLang="de-DE" b="0" dirty="0" smtClean="0"/>
              <a:t>Перегруз</a:t>
            </a:r>
            <a:r>
              <a:rPr lang="de-DE" altLang="de-DE" b="0" dirty="0" smtClean="0"/>
              <a:t> (</a:t>
            </a:r>
            <a:r>
              <a:rPr lang="ru-RU" altLang="de-DE" b="0" dirty="0" smtClean="0"/>
              <a:t>со свободностоящей печью не проводился</a:t>
            </a:r>
            <a:r>
              <a:rPr lang="de-DE" altLang="de-DE" b="0" dirty="0" smtClean="0"/>
              <a:t>)</a:t>
            </a:r>
          </a:p>
          <a:p>
            <a:pPr lvl="2" eaLnBrk="1" hangingPunct="1">
              <a:lnSpc>
                <a:spcPct val="90000"/>
              </a:lnSpc>
            </a:pPr>
            <a:r>
              <a:rPr lang="de-DE" altLang="de-DE" b="0" dirty="0" smtClean="0"/>
              <a:t>6 </a:t>
            </a:r>
            <a:r>
              <a:rPr lang="ru-RU" altLang="de-DE" b="0" dirty="0" smtClean="0"/>
              <a:t>часов</a:t>
            </a:r>
            <a:r>
              <a:rPr lang="de-DE" altLang="de-DE" b="0" dirty="0" smtClean="0"/>
              <a:t>: 13,3 kg</a:t>
            </a:r>
          </a:p>
          <a:p>
            <a:pPr lvl="2" eaLnBrk="1" hangingPunct="1">
              <a:lnSpc>
                <a:spcPct val="90000"/>
              </a:lnSpc>
            </a:pPr>
            <a:r>
              <a:rPr lang="de-DE" altLang="de-DE" b="0" dirty="0" smtClean="0"/>
              <a:t>18 </a:t>
            </a:r>
            <a:r>
              <a:rPr lang="ru-RU" altLang="de-DE" b="0" dirty="0" smtClean="0"/>
              <a:t>часов</a:t>
            </a:r>
            <a:r>
              <a:rPr lang="de-DE" altLang="de-DE" b="0" dirty="0" smtClean="0"/>
              <a:t>: 13,3 kg</a:t>
            </a:r>
          </a:p>
          <a:p>
            <a:pPr lvl="2" eaLnBrk="1" hangingPunct="1">
              <a:lnSpc>
                <a:spcPct val="90000"/>
              </a:lnSpc>
            </a:pPr>
            <a:r>
              <a:rPr lang="de-DE" altLang="de-DE" b="0" dirty="0" smtClean="0"/>
              <a:t>6 </a:t>
            </a:r>
            <a:r>
              <a:rPr lang="ru-RU" altLang="de-DE" b="0" dirty="0" smtClean="0"/>
              <a:t>часов</a:t>
            </a:r>
            <a:r>
              <a:rPr lang="de-DE" altLang="de-DE" b="0" dirty="0" smtClean="0"/>
              <a:t>: 13,3 kg </a:t>
            </a:r>
            <a:r>
              <a:rPr lang="ru-RU" altLang="de-DE" b="0" dirty="0" smtClean="0"/>
              <a:t>и сразу же еще </a:t>
            </a:r>
            <a:r>
              <a:rPr lang="de-DE" altLang="de-DE" b="0" dirty="0" smtClean="0"/>
              <a:t>13,3 kg</a:t>
            </a:r>
          </a:p>
          <a:p>
            <a:pPr lvl="2" eaLnBrk="1" hangingPunct="1">
              <a:lnSpc>
                <a:spcPct val="90000"/>
              </a:lnSpc>
            </a:pPr>
            <a:endParaRPr lang="de-DE" altLang="de-DE" b="0" dirty="0" smtClean="0"/>
          </a:p>
          <a:p>
            <a:pPr eaLnBrk="1" hangingPunct="1">
              <a:lnSpc>
                <a:spcPct val="90000"/>
              </a:lnSpc>
            </a:pPr>
            <a:r>
              <a:rPr lang="ru-RU" altLang="de-DE" dirty="0" smtClean="0"/>
              <a:t>Исследования будут подробно описаны ниже</a:t>
            </a:r>
            <a:r>
              <a:rPr lang="de-DE" altLang="de-DE" dirty="0" smtClean="0"/>
              <a:t>!</a:t>
            </a:r>
          </a:p>
          <a:p>
            <a:pPr eaLnBrk="1" hangingPunct="1">
              <a:lnSpc>
                <a:spcPct val="90000"/>
              </a:lnSpc>
            </a:pPr>
            <a:r>
              <a:rPr lang="ru-RU" altLang="de-DE" dirty="0" smtClean="0"/>
              <a:t>Данные будут представлены в таблице</a:t>
            </a:r>
            <a:r>
              <a:rPr lang="de-DE" altLang="de-DE" dirty="0" smtClean="0"/>
              <a:t>!</a:t>
            </a:r>
          </a:p>
          <a:p>
            <a:pPr eaLnBrk="1" hangingPunct="1">
              <a:lnSpc>
                <a:spcPct val="90000"/>
              </a:lnSpc>
            </a:pPr>
            <a:endParaRPr lang="de-DE" altLang="de-DE" dirty="0" smtClean="0"/>
          </a:p>
          <a:p>
            <a:pPr lvl="1" eaLnBrk="1" hangingPunct="1">
              <a:lnSpc>
                <a:spcPct val="90000"/>
              </a:lnSpc>
            </a:pPr>
            <a:endParaRPr lang="de-DE" altLang="de-DE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13"/>
          <p:cNvSpPr>
            <a:spLocks noChangeArrowheads="1"/>
          </p:cNvSpPr>
          <p:nvPr/>
        </p:nvSpPr>
        <p:spPr bwMode="auto">
          <a:xfrm>
            <a:off x="457200" y="5270500"/>
            <a:ext cx="63754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2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9pPr>
          </a:lstStyle>
          <a:p>
            <a:pPr algn="ctr" eaLnBrk="1" hangingPunct="1">
              <a:buFontTx/>
              <a:buNone/>
            </a:pPr>
            <a:endParaRPr lang="de-DE" altLang="de-DE"/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222023" y="655864"/>
            <a:ext cx="7599362" cy="359727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altLang="de-DE" sz="2200" dirty="0" smtClean="0"/>
              <a:t>С внутренним зазором</a:t>
            </a:r>
            <a:r>
              <a:rPr lang="de-DE" altLang="de-DE" sz="2200" dirty="0" smtClean="0"/>
              <a:t> - </a:t>
            </a:r>
            <a:r>
              <a:rPr lang="ru-RU" altLang="de-DE" sz="2200" dirty="0" smtClean="0"/>
              <a:t>зазор</a:t>
            </a:r>
            <a:r>
              <a:rPr lang="de-DE" altLang="de-DE" sz="2200" dirty="0" smtClean="0"/>
              <a:t> (20%) - </a:t>
            </a:r>
            <a:r>
              <a:rPr lang="ru-RU" altLang="de-DE" sz="2200" dirty="0" err="1" smtClean="0"/>
              <a:t>номинальня</a:t>
            </a:r>
            <a:endParaRPr lang="de-DE" altLang="de-DE" sz="2200" dirty="0" smtClean="0"/>
          </a:p>
          <a:p>
            <a:pPr eaLnBrk="1" hangingPunct="1">
              <a:lnSpc>
                <a:spcPct val="90000"/>
              </a:lnSpc>
            </a:pPr>
            <a:endParaRPr lang="de-DE" altLang="de-DE" sz="2200" dirty="0" smtClean="0">
              <a:solidFill>
                <a:srgbClr val="FF0000"/>
              </a:solidFill>
            </a:endParaRPr>
          </a:p>
          <a:p>
            <a:pPr eaLnBrk="1" hangingPunct="1">
              <a:lnSpc>
                <a:spcPct val="90000"/>
              </a:lnSpc>
            </a:pPr>
            <a:endParaRPr lang="de-DE" altLang="de-DE" sz="2600" dirty="0" smtClean="0">
              <a:solidFill>
                <a:srgbClr val="FF0000"/>
              </a:solidFill>
            </a:endParaRPr>
          </a:p>
          <a:p>
            <a:pPr eaLnBrk="1" hangingPunct="1">
              <a:lnSpc>
                <a:spcPct val="90000"/>
              </a:lnSpc>
            </a:pPr>
            <a:endParaRPr lang="de-DE" altLang="de-DE" sz="2600" dirty="0" smtClean="0">
              <a:solidFill>
                <a:srgbClr val="FF0000"/>
              </a:solidFill>
            </a:endParaRPr>
          </a:p>
        </p:txBody>
      </p:sp>
      <p:pic>
        <p:nvPicPr>
          <p:cNvPr id="3379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1031875"/>
            <a:ext cx="8982075" cy="5807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64525" y="2497540"/>
            <a:ext cx="6099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 </a:t>
            </a:r>
            <a:r>
              <a:rPr lang="ru-RU" dirty="0" smtClean="0"/>
              <a:t>на поверхности в районе топки, синяя </a:t>
            </a:r>
            <a:r>
              <a:rPr lang="en-US" dirty="0" smtClean="0"/>
              <a:t>t </a:t>
            </a:r>
            <a:r>
              <a:rPr lang="ru-RU" dirty="0" smtClean="0"/>
              <a:t>в помещении</a:t>
            </a: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13"/>
          <p:cNvSpPr>
            <a:spLocks noChangeArrowheads="1"/>
          </p:cNvSpPr>
          <p:nvPr/>
        </p:nvSpPr>
        <p:spPr bwMode="auto">
          <a:xfrm>
            <a:off x="457200" y="5270500"/>
            <a:ext cx="63754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2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9pPr>
          </a:lstStyle>
          <a:p>
            <a:pPr algn="ctr" eaLnBrk="1" hangingPunct="1">
              <a:buFontTx/>
              <a:buNone/>
            </a:pPr>
            <a:endParaRPr lang="de-DE" altLang="de-DE"/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276450" y="666750"/>
            <a:ext cx="7599362" cy="359727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altLang="de-DE" sz="2200" dirty="0" smtClean="0"/>
              <a:t>С зазором</a:t>
            </a:r>
            <a:r>
              <a:rPr lang="de-DE" altLang="de-DE" sz="2200" dirty="0" smtClean="0"/>
              <a:t> – </a:t>
            </a:r>
            <a:r>
              <a:rPr lang="ru-RU" altLang="de-DE" sz="2200" dirty="0" smtClean="0"/>
              <a:t>воздушный зазор</a:t>
            </a:r>
            <a:r>
              <a:rPr lang="de-DE" altLang="de-DE" sz="2200" dirty="0" smtClean="0"/>
              <a:t> (20%) </a:t>
            </a:r>
            <a:r>
              <a:rPr lang="de-DE" altLang="de-DE" sz="2200" dirty="0"/>
              <a:t>- </a:t>
            </a:r>
            <a:r>
              <a:rPr lang="ru-RU" altLang="de-DE" sz="2200" dirty="0" smtClean="0"/>
              <a:t>номинальная</a:t>
            </a:r>
            <a:endParaRPr lang="de-DE" altLang="de-DE" sz="2200" dirty="0"/>
          </a:p>
          <a:p>
            <a:pPr eaLnBrk="1" hangingPunct="1">
              <a:lnSpc>
                <a:spcPct val="90000"/>
              </a:lnSpc>
            </a:pPr>
            <a:endParaRPr lang="de-DE" altLang="de-DE" sz="2200" dirty="0" smtClean="0"/>
          </a:p>
          <a:p>
            <a:pPr eaLnBrk="1" hangingPunct="1">
              <a:lnSpc>
                <a:spcPct val="90000"/>
              </a:lnSpc>
            </a:pPr>
            <a:endParaRPr lang="de-DE" altLang="de-DE" sz="2200" dirty="0" smtClean="0"/>
          </a:p>
          <a:p>
            <a:pPr eaLnBrk="1" hangingPunct="1">
              <a:lnSpc>
                <a:spcPct val="90000"/>
              </a:lnSpc>
            </a:pPr>
            <a:endParaRPr lang="de-DE" altLang="de-DE" sz="2200" dirty="0" smtClean="0"/>
          </a:p>
        </p:txBody>
      </p:sp>
      <p:pic>
        <p:nvPicPr>
          <p:cNvPr id="3482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50938"/>
            <a:ext cx="9144000" cy="563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78424" y="2088107"/>
            <a:ext cx="7553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 smtClean="0"/>
              <a:t>Дифференция</a:t>
            </a:r>
            <a:r>
              <a:rPr lang="ru-RU" dirty="0" smtClean="0"/>
              <a:t> между </a:t>
            </a:r>
            <a:r>
              <a:rPr lang="en-US" dirty="0" smtClean="0"/>
              <a:t>t </a:t>
            </a:r>
            <a:r>
              <a:rPr lang="ru-RU" dirty="0" smtClean="0"/>
              <a:t>в помещении и средней на поверхности печи</a:t>
            </a: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13"/>
          <p:cNvSpPr>
            <a:spLocks noChangeArrowheads="1"/>
          </p:cNvSpPr>
          <p:nvPr/>
        </p:nvSpPr>
        <p:spPr bwMode="auto">
          <a:xfrm>
            <a:off x="457200" y="5270500"/>
            <a:ext cx="63754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2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9pPr>
          </a:lstStyle>
          <a:p>
            <a:pPr algn="ctr" eaLnBrk="1" hangingPunct="1">
              <a:buFontTx/>
              <a:buNone/>
            </a:pPr>
            <a:endParaRPr lang="de-DE" altLang="de-DE"/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287336" y="666750"/>
            <a:ext cx="7599362" cy="359727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altLang="de-DE" sz="2200" dirty="0" smtClean="0"/>
              <a:t>С зазором</a:t>
            </a:r>
            <a:r>
              <a:rPr lang="de-DE" altLang="de-DE" sz="2200" dirty="0" smtClean="0"/>
              <a:t> – </a:t>
            </a:r>
            <a:r>
              <a:rPr lang="ru-RU" altLang="de-DE" sz="2200" dirty="0" smtClean="0"/>
              <a:t>воздушный зазор</a:t>
            </a:r>
            <a:r>
              <a:rPr lang="de-DE" altLang="de-DE" sz="2200" dirty="0" smtClean="0"/>
              <a:t> (20%) </a:t>
            </a:r>
            <a:r>
              <a:rPr lang="de-DE" altLang="de-DE" sz="2200" dirty="0"/>
              <a:t>- </a:t>
            </a:r>
            <a:r>
              <a:rPr lang="ru-RU" altLang="de-DE" sz="2200" dirty="0" smtClean="0"/>
              <a:t>номинальная</a:t>
            </a:r>
            <a:endParaRPr lang="de-DE" altLang="de-DE" sz="2200" dirty="0"/>
          </a:p>
          <a:p>
            <a:pPr eaLnBrk="1" hangingPunct="1">
              <a:lnSpc>
                <a:spcPct val="90000"/>
              </a:lnSpc>
            </a:pPr>
            <a:endParaRPr lang="de-DE" altLang="de-DE" sz="2200" dirty="0" smtClean="0"/>
          </a:p>
          <a:p>
            <a:pPr eaLnBrk="1" hangingPunct="1">
              <a:lnSpc>
                <a:spcPct val="90000"/>
              </a:lnSpc>
            </a:pPr>
            <a:endParaRPr lang="de-DE" altLang="de-DE" sz="2200" dirty="0" smtClean="0"/>
          </a:p>
          <a:p>
            <a:pPr eaLnBrk="1" hangingPunct="1">
              <a:lnSpc>
                <a:spcPct val="90000"/>
              </a:lnSpc>
            </a:pPr>
            <a:endParaRPr lang="de-DE" altLang="de-DE" sz="2200" dirty="0" smtClean="0"/>
          </a:p>
        </p:txBody>
      </p:sp>
      <p:pic>
        <p:nvPicPr>
          <p:cNvPr id="3584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031875"/>
            <a:ext cx="8982075" cy="5807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41696" y="2552131"/>
            <a:ext cx="3710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 </a:t>
            </a:r>
            <a:r>
              <a:rPr lang="ru-RU" dirty="0" smtClean="0"/>
              <a:t>на стенке</a:t>
            </a:r>
            <a:r>
              <a:rPr lang="en-US" dirty="0" smtClean="0"/>
              <a:t>, </a:t>
            </a:r>
            <a:r>
              <a:rPr lang="ru-RU" dirty="0" smtClean="0"/>
              <a:t>синяя </a:t>
            </a:r>
            <a:r>
              <a:rPr lang="en-US" dirty="0" smtClean="0"/>
              <a:t>t </a:t>
            </a:r>
            <a:r>
              <a:rPr lang="ru-RU" dirty="0" smtClean="0"/>
              <a:t>в помещении</a:t>
            </a: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13"/>
          <p:cNvSpPr>
            <a:spLocks noChangeArrowheads="1"/>
          </p:cNvSpPr>
          <p:nvPr/>
        </p:nvSpPr>
        <p:spPr bwMode="auto">
          <a:xfrm>
            <a:off x="457200" y="5270500"/>
            <a:ext cx="63754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2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9pPr>
          </a:lstStyle>
          <a:p>
            <a:pPr algn="ctr" eaLnBrk="1" hangingPunct="1">
              <a:buFontTx/>
              <a:buNone/>
            </a:pPr>
            <a:endParaRPr lang="de-DE" altLang="de-DE"/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265564" y="666750"/>
            <a:ext cx="7599362" cy="359727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altLang="de-DE" sz="2200" dirty="0" smtClean="0"/>
              <a:t>С зазором</a:t>
            </a:r>
            <a:r>
              <a:rPr lang="de-DE" altLang="de-DE" sz="2200" dirty="0" smtClean="0"/>
              <a:t> – </a:t>
            </a:r>
            <a:r>
              <a:rPr lang="ru-RU" altLang="de-DE" sz="2200" dirty="0" smtClean="0"/>
              <a:t>воздушный зазор</a:t>
            </a:r>
            <a:r>
              <a:rPr lang="de-DE" altLang="de-DE" sz="2200" dirty="0" smtClean="0"/>
              <a:t> (20%) </a:t>
            </a:r>
            <a:r>
              <a:rPr lang="de-DE" altLang="de-DE" sz="2200" dirty="0"/>
              <a:t>- </a:t>
            </a:r>
            <a:r>
              <a:rPr lang="ru-RU" altLang="de-DE" sz="2200" dirty="0" smtClean="0"/>
              <a:t>номинальная</a:t>
            </a:r>
            <a:endParaRPr lang="de-DE" altLang="de-DE" sz="2200" dirty="0"/>
          </a:p>
          <a:p>
            <a:pPr eaLnBrk="1" hangingPunct="1">
              <a:lnSpc>
                <a:spcPct val="90000"/>
              </a:lnSpc>
            </a:pPr>
            <a:endParaRPr lang="de-DE" altLang="de-DE" sz="2200" dirty="0" smtClean="0"/>
          </a:p>
          <a:p>
            <a:pPr eaLnBrk="1" hangingPunct="1">
              <a:lnSpc>
                <a:spcPct val="90000"/>
              </a:lnSpc>
            </a:pPr>
            <a:endParaRPr lang="de-DE" altLang="de-DE" sz="2200" dirty="0" smtClean="0"/>
          </a:p>
          <a:p>
            <a:pPr eaLnBrk="1" hangingPunct="1">
              <a:lnSpc>
                <a:spcPct val="90000"/>
              </a:lnSpc>
            </a:pPr>
            <a:endParaRPr lang="de-DE" altLang="de-DE" sz="2200" dirty="0" smtClean="0"/>
          </a:p>
        </p:txBody>
      </p:sp>
      <p:pic>
        <p:nvPicPr>
          <p:cNvPr id="3686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" y="1039813"/>
            <a:ext cx="8886825" cy="5745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96287" y="2524836"/>
            <a:ext cx="2906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 </a:t>
            </a:r>
            <a:r>
              <a:rPr lang="ru-RU" dirty="0" smtClean="0"/>
              <a:t>конвекционного воздуха</a:t>
            </a: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13"/>
          <p:cNvSpPr>
            <a:spLocks noChangeArrowheads="1"/>
          </p:cNvSpPr>
          <p:nvPr/>
        </p:nvSpPr>
        <p:spPr bwMode="auto">
          <a:xfrm>
            <a:off x="457200" y="5270500"/>
            <a:ext cx="63754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2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9pPr>
          </a:lstStyle>
          <a:p>
            <a:pPr algn="ctr" eaLnBrk="1" hangingPunct="1">
              <a:buFontTx/>
              <a:buNone/>
            </a:pPr>
            <a:endParaRPr lang="de-DE" altLang="de-DE"/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243796" y="666750"/>
            <a:ext cx="7599362" cy="359727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altLang="de-DE" sz="2200" dirty="0" smtClean="0"/>
              <a:t>С зазором</a:t>
            </a:r>
            <a:r>
              <a:rPr lang="de-DE" altLang="de-DE" sz="2200" dirty="0" smtClean="0"/>
              <a:t> – </a:t>
            </a:r>
            <a:r>
              <a:rPr lang="ru-RU" altLang="de-DE" sz="2200" dirty="0" smtClean="0"/>
              <a:t>воздушный зазор</a:t>
            </a:r>
            <a:r>
              <a:rPr lang="de-DE" altLang="de-DE" sz="2200" dirty="0" smtClean="0"/>
              <a:t> (20%) - </a:t>
            </a:r>
            <a:r>
              <a:rPr lang="ru-RU" altLang="de-DE" sz="2200" dirty="0" smtClean="0"/>
              <a:t>номинальная</a:t>
            </a:r>
            <a:endParaRPr lang="de-DE" altLang="de-DE" sz="2200" dirty="0" smtClean="0"/>
          </a:p>
          <a:p>
            <a:pPr eaLnBrk="1" hangingPunct="1">
              <a:lnSpc>
                <a:spcPct val="90000"/>
              </a:lnSpc>
            </a:pPr>
            <a:endParaRPr lang="de-DE" altLang="de-DE" sz="2600" dirty="0" smtClean="0"/>
          </a:p>
          <a:p>
            <a:pPr eaLnBrk="1" hangingPunct="1">
              <a:lnSpc>
                <a:spcPct val="90000"/>
              </a:lnSpc>
            </a:pPr>
            <a:endParaRPr lang="de-DE" altLang="de-DE" sz="2600" dirty="0" smtClean="0"/>
          </a:p>
          <a:p>
            <a:pPr eaLnBrk="1" hangingPunct="1">
              <a:lnSpc>
                <a:spcPct val="90000"/>
              </a:lnSpc>
            </a:pPr>
            <a:endParaRPr lang="de-DE" altLang="de-DE" sz="2600" dirty="0" smtClean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1093788"/>
            <a:ext cx="5105400" cy="5702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351128" y="1282889"/>
            <a:ext cx="49039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/>
              <a:t>Начало             Конец                       Выходящая дымовых</a:t>
            </a:r>
            <a:endParaRPr lang="ru-RU" sz="1400" dirty="0"/>
          </a:p>
        </p:txBody>
      </p:sp>
      <p:sp>
        <p:nvSpPr>
          <p:cNvPr id="4" name="TextBox 3"/>
          <p:cNvSpPr txBox="1"/>
          <p:nvPr/>
        </p:nvSpPr>
        <p:spPr>
          <a:xfrm>
            <a:off x="5418161" y="3466531"/>
            <a:ext cx="213026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/>
              <a:t>Средняя общая</a:t>
            </a:r>
          </a:p>
          <a:p>
            <a:r>
              <a:rPr lang="ru-RU" sz="1400" dirty="0" smtClean="0"/>
              <a:t>Средняя с 3 закладки</a:t>
            </a:r>
          </a:p>
          <a:p>
            <a:r>
              <a:rPr lang="ru-RU" sz="1400" dirty="0" smtClean="0"/>
              <a:t>Минимум с 3 закладки</a:t>
            </a:r>
          </a:p>
          <a:p>
            <a:r>
              <a:rPr lang="ru-RU" sz="1400" dirty="0" smtClean="0"/>
              <a:t>Максимум с 3 закладки</a:t>
            </a:r>
            <a:endParaRPr lang="ru-RU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5562601" y="4558352"/>
            <a:ext cx="3772571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/>
              <a:t>Макс на поверхности печи</a:t>
            </a:r>
          </a:p>
          <a:p>
            <a:r>
              <a:rPr lang="ru-RU" sz="1400" dirty="0" smtClean="0"/>
              <a:t>Макс конвекционного воздуха</a:t>
            </a:r>
          </a:p>
          <a:p>
            <a:r>
              <a:rPr lang="ru-RU" sz="1400" dirty="0" smtClean="0"/>
              <a:t>Макс на стенке здания</a:t>
            </a:r>
          </a:p>
          <a:p>
            <a:r>
              <a:rPr lang="ru-RU" sz="1400" dirty="0" smtClean="0"/>
              <a:t>Средняя в помещении после 3 закладки</a:t>
            </a:r>
          </a:p>
          <a:p>
            <a:r>
              <a:rPr lang="ru-RU" sz="1400" dirty="0" smtClean="0"/>
              <a:t>Средняя </a:t>
            </a:r>
            <a:r>
              <a:rPr lang="ru-RU" sz="1400" dirty="0" err="1" smtClean="0"/>
              <a:t>дифференция</a:t>
            </a:r>
            <a:r>
              <a:rPr lang="ru-RU" sz="1400" dirty="0" smtClean="0"/>
              <a:t> между </a:t>
            </a:r>
            <a:r>
              <a:rPr lang="en-US" sz="1400" dirty="0" smtClean="0"/>
              <a:t>t</a:t>
            </a:r>
          </a:p>
          <a:p>
            <a:r>
              <a:rPr lang="ru-RU" sz="1400" dirty="0" smtClean="0"/>
              <a:t>в </a:t>
            </a:r>
            <a:r>
              <a:rPr lang="ru-RU" sz="1400" dirty="0" err="1" smtClean="0"/>
              <a:t>помещени</a:t>
            </a:r>
            <a:r>
              <a:rPr lang="ru-RU" sz="1400" dirty="0" smtClean="0"/>
              <a:t> и на стенках после 3 закладки</a:t>
            </a:r>
          </a:p>
          <a:p>
            <a:r>
              <a:rPr lang="ru-RU" sz="1400" dirty="0" smtClean="0"/>
              <a:t>Мин </a:t>
            </a:r>
            <a:r>
              <a:rPr lang="ru-RU" sz="1400" dirty="0" err="1" smtClean="0"/>
              <a:t>дифференция</a:t>
            </a:r>
            <a:r>
              <a:rPr lang="ru-RU" sz="1400" dirty="0" smtClean="0"/>
              <a:t> между средней на </a:t>
            </a:r>
          </a:p>
          <a:p>
            <a:r>
              <a:rPr lang="ru-RU" sz="1400" dirty="0"/>
              <a:t>с</a:t>
            </a:r>
            <a:r>
              <a:rPr lang="ru-RU" sz="1400" dirty="0" smtClean="0"/>
              <a:t>тенках и в помещении после 3 закладки</a:t>
            </a:r>
          </a:p>
          <a:p>
            <a:r>
              <a:rPr lang="ru-RU" sz="1400" dirty="0" smtClean="0"/>
              <a:t>Максимальная </a:t>
            </a:r>
            <a:r>
              <a:rPr lang="ru-RU" sz="1400" dirty="0" err="1" smtClean="0"/>
              <a:t>дифференция</a:t>
            </a:r>
            <a:r>
              <a:rPr lang="ru-RU" sz="1400" dirty="0" smtClean="0"/>
              <a:t> </a:t>
            </a:r>
            <a:endParaRPr lang="ru-RU" sz="14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2"/>
          <p:cNvSpPr>
            <a:spLocks noGrp="1" noChangeArrowheads="1"/>
          </p:cNvSpPr>
          <p:nvPr>
            <p:ph type="title"/>
          </p:nvPr>
        </p:nvSpPr>
        <p:spPr>
          <a:xfrm>
            <a:off x="431800" y="663575"/>
            <a:ext cx="6400800" cy="784225"/>
          </a:xfrm>
        </p:spPr>
        <p:txBody>
          <a:bodyPr/>
          <a:lstStyle/>
          <a:p>
            <a:pPr eaLnBrk="1" hangingPunct="1"/>
            <a:r>
              <a:rPr lang="ru-RU" altLang="de-DE" dirty="0" smtClean="0"/>
              <a:t>Нормы</a:t>
            </a:r>
            <a:endParaRPr lang="de-DE" altLang="de-DE" dirty="0" smtClean="0"/>
          </a:p>
        </p:txBody>
      </p:sp>
      <p:sp>
        <p:nvSpPr>
          <p:cNvPr id="5123" name="Rectangle 13"/>
          <p:cNvSpPr>
            <a:spLocks noChangeArrowheads="1"/>
          </p:cNvSpPr>
          <p:nvPr/>
        </p:nvSpPr>
        <p:spPr bwMode="auto">
          <a:xfrm>
            <a:off x="457200" y="5270500"/>
            <a:ext cx="63754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2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9pPr>
          </a:lstStyle>
          <a:p>
            <a:pPr algn="ctr" eaLnBrk="1" hangingPunct="1">
              <a:buFontTx/>
              <a:buNone/>
            </a:pPr>
            <a:endParaRPr lang="de-DE" altLang="de-DE"/>
          </a:p>
        </p:txBody>
      </p:sp>
      <p:sp>
        <p:nvSpPr>
          <p:cNvPr id="5124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241300" y="1679575"/>
            <a:ext cx="7673975" cy="4264025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de-DE" altLang="de-DE" sz="2600" dirty="0" smtClean="0"/>
              <a:t>ÖNORM B 8301 – </a:t>
            </a:r>
            <a:r>
              <a:rPr lang="ru-RU" altLang="de-DE" sz="2600" dirty="0" smtClean="0"/>
              <a:t>измерение изразцовых печей</a:t>
            </a:r>
            <a:r>
              <a:rPr lang="de-DE" altLang="de-DE" sz="2600" dirty="0" smtClean="0"/>
              <a:t> - </a:t>
            </a:r>
            <a:r>
              <a:rPr lang="ru-RU" altLang="de-DE" sz="2600" dirty="0" smtClean="0"/>
              <a:t>требования</a:t>
            </a:r>
            <a:endParaRPr lang="de-DE" altLang="de-DE" sz="2600" dirty="0" smtClean="0"/>
          </a:p>
          <a:p>
            <a:pPr marL="457200" lvl="1" indent="0" eaLnBrk="1" hangingPunct="1">
              <a:lnSpc>
                <a:spcPct val="90000"/>
              </a:lnSpc>
              <a:buFontTx/>
              <a:buNone/>
              <a:defRPr/>
            </a:pPr>
            <a:r>
              <a:rPr lang="de-DE" altLang="de-DE" b="0" i="1" dirty="0" smtClean="0"/>
              <a:t>5.17 </a:t>
            </a:r>
            <a:r>
              <a:rPr lang="ru-RU" altLang="de-DE" b="0" i="1" dirty="0" smtClean="0"/>
              <a:t>Встройка к стене</a:t>
            </a:r>
            <a:endParaRPr lang="de-DE" altLang="de-DE" b="0" i="1" dirty="0" smtClean="0"/>
          </a:p>
          <a:p>
            <a:pPr marL="457200" lvl="1" indent="0" eaLnBrk="1" hangingPunct="1">
              <a:lnSpc>
                <a:spcPct val="90000"/>
              </a:lnSpc>
              <a:buFontTx/>
              <a:buNone/>
              <a:defRPr/>
            </a:pPr>
            <a:r>
              <a:rPr lang="ru-RU" altLang="de-DE" b="0" i="1" dirty="0" smtClean="0"/>
              <a:t>Печи, которые пристраиваются к стене, должны иметь между своей нагревающейся </a:t>
            </a:r>
            <a:r>
              <a:rPr lang="ru-RU" altLang="de-DE" b="0" i="1" dirty="0" err="1" smtClean="0"/>
              <a:t>сенкой</a:t>
            </a:r>
            <a:r>
              <a:rPr lang="ru-RU" altLang="de-DE" b="0" i="1" dirty="0" smtClean="0"/>
              <a:t> и стеной воздушный зазор в 5 см</a:t>
            </a:r>
            <a:r>
              <a:rPr lang="de-DE" altLang="de-DE" b="0" dirty="0" smtClean="0"/>
              <a:t>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ru-RU" altLang="de-DE" b="0" dirty="0" smtClean="0"/>
              <a:t>Нет различий между горючая стена или нет</a:t>
            </a:r>
            <a:endParaRPr lang="de-DE" altLang="de-DE" b="0" dirty="0" smtClean="0"/>
          </a:p>
          <a:p>
            <a:pPr lvl="1" eaLnBrk="1" hangingPunct="1">
              <a:lnSpc>
                <a:spcPct val="90000"/>
              </a:lnSpc>
              <a:defRPr/>
            </a:pPr>
            <a:r>
              <a:rPr lang="ru-RU" altLang="de-DE" b="0" dirty="0" smtClean="0"/>
              <a:t>Нет возможности отказаться от воздушного зазора</a:t>
            </a:r>
            <a:endParaRPr lang="de-DE" altLang="de-DE" b="0" dirty="0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ru-RU" altLang="de-DE" dirty="0" smtClean="0"/>
              <a:t>Дискуссии в комитете по нормам и в технической комиссии </a:t>
            </a:r>
            <a:r>
              <a:rPr lang="de-DE" altLang="de-DE" dirty="0" smtClean="0"/>
              <a:t>→ </a:t>
            </a:r>
            <a:r>
              <a:rPr lang="ru-RU" altLang="de-DE" dirty="0" smtClean="0"/>
              <a:t>решение о техническом измерительном исследовании</a:t>
            </a:r>
            <a:endParaRPr lang="de-DE" altLang="de-DE" dirty="0" smtClean="0"/>
          </a:p>
          <a:p>
            <a:pPr marL="0" indent="0" eaLnBrk="1" hangingPunct="1">
              <a:lnSpc>
                <a:spcPct val="90000"/>
              </a:lnSpc>
              <a:buFontTx/>
              <a:buNone/>
              <a:defRPr/>
            </a:pPr>
            <a:endParaRPr lang="de-DE" altLang="de-DE" sz="2600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3"/>
          <p:cNvSpPr>
            <a:spLocks noChangeArrowheads="1"/>
          </p:cNvSpPr>
          <p:nvPr/>
        </p:nvSpPr>
        <p:spPr bwMode="auto">
          <a:xfrm>
            <a:off x="457200" y="5270500"/>
            <a:ext cx="63754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2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9pPr>
          </a:lstStyle>
          <a:p>
            <a:pPr algn="ctr" eaLnBrk="1" hangingPunct="1">
              <a:buFontTx/>
              <a:buNone/>
            </a:pPr>
            <a:endParaRPr lang="de-DE" altLang="de-DE"/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254681" y="666750"/>
            <a:ext cx="7599362" cy="359727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altLang="de-DE" sz="2200" dirty="0" smtClean="0"/>
              <a:t>С зазором</a:t>
            </a:r>
            <a:r>
              <a:rPr lang="de-DE" altLang="de-DE" sz="2200" dirty="0" smtClean="0"/>
              <a:t> – </a:t>
            </a:r>
            <a:r>
              <a:rPr lang="ru-RU" altLang="de-DE" sz="2200" dirty="0" smtClean="0"/>
              <a:t>воздушный зазор</a:t>
            </a:r>
            <a:r>
              <a:rPr lang="de-DE" altLang="de-DE" sz="2200" dirty="0" smtClean="0"/>
              <a:t> (20%) - </a:t>
            </a:r>
            <a:r>
              <a:rPr lang="ru-RU" altLang="de-DE" sz="2200" dirty="0" smtClean="0"/>
              <a:t>перегруз</a:t>
            </a:r>
            <a:endParaRPr lang="de-DE" altLang="de-DE" sz="2200" dirty="0" smtClean="0"/>
          </a:p>
          <a:p>
            <a:pPr eaLnBrk="1" hangingPunct="1">
              <a:lnSpc>
                <a:spcPct val="90000"/>
              </a:lnSpc>
            </a:pPr>
            <a:endParaRPr lang="de-DE" altLang="de-DE" sz="2200" dirty="0" smtClean="0"/>
          </a:p>
          <a:p>
            <a:pPr eaLnBrk="1" hangingPunct="1">
              <a:lnSpc>
                <a:spcPct val="90000"/>
              </a:lnSpc>
            </a:pPr>
            <a:endParaRPr lang="de-DE" altLang="de-DE" sz="2600" dirty="0" smtClean="0"/>
          </a:p>
          <a:p>
            <a:pPr eaLnBrk="1" hangingPunct="1">
              <a:lnSpc>
                <a:spcPct val="90000"/>
              </a:lnSpc>
            </a:pPr>
            <a:endParaRPr lang="de-DE" altLang="de-DE" sz="2600" dirty="0" smtClean="0"/>
          </a:p>
        </p:txBody>
      </p:sp>
      <p:pic>
        <p:nvPicPr>
          <p:cNvPr id="3891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1052513"/>
            <a:ext cx="8963025" cy="579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50627" y="2470245"/>
            <a:ext cx="2608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Температуры на </a:t>
            </a:r>
            <a:r>
              <a:rPr lang="ru-RU" dirty="0" smtClean="0"/>
              <a:t>стене</a:t>
            </a: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13"/>
          <p:cNvSpPr>
            <a:spLocks noChangeArrowheads="1"/>
          </p:cNvSpPr>
          <p:nvPr/>
        </p:nvSpPr>
        <p:spPr bwMode="auto">
          <a:xfrm>
            <a:off x="457200" y="5270500"/>
            <a:ext cx="63754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2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9pPr>
          </a:lstStyle>
          <a:p>
            <a:pPr algn="ctr" eaLnBrk="1" hangingPunct="1">
              <a:buFontTx/>
              <a:buNone/>
            </a:pPr>
            <a:endParaRPr lang="de-DE" altLang="de-DE"/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363538" y="666750"/>
            <a:ext cx="7599362" cy="359727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de-DE" altLang="de-DE" sz="2200" dirty="0" smtClean="0"/>
              <a:t>C </a:t>
            </a:r>
            <a:r>
              <a:rPr lang="ru-RU" altLang="de-DE" sz="2200" dirty="0" smtClean="0"/>
              <a:t>зазором</a:t>
            </a:r>
            <a:r>
              <a:rPr lang="de-DE" altLang="de-DE" sz="2200" dirty="0" smtClean="0"/>
              <a:t> – </a:t>
            </a:r>
            <a:r>
              <a:rPr lang="ru-RU" altLang="de-DE" sz="2200" dirty="0" smtClean="0"/>
              <a:t>воздушный зазор</a:t>
            </a:r>
            <a:r>
              <a:rPr lang="de-DE" altLang="de-DE" sz="2200" dirty="0" smtClean="0"/>
              <a:t> (20%) - </a:t>
            </a:r>
            <a:r>
              <a:rPr lang="ru-RU" altLang="de-DE" sz="2200" dirty="0" smtClean="0"/>
              <a:t>перегруз</a:t>
            </a:r>
            <a:endParaRPr lang="de-DE" altLang="de-DE" sz="2200" dirty="0" smtClean="0"/>
          </a:p>
          <a:p>
            <a:pPr eaLnBrk="1" hangingPunct="1">
              <a:lnSpc>
                <a:spcPct val="90000"/>
              </a:lnSpc>
            </a:pPr>
            <a:endParaRPr lang="de-DE" altLang="de-DE" sz="2600" dirty="0" smtClean="0"/>
          </a:p>
          <a:p>
            <a:pPr eaLnBrk="1" hangingPunct="1">
              <a:lnSpc>
                <a:spcPct val="90000"/>
              </a:lnSpc>
            </a:pPr>
            <a:endParaRPr lang="de-DE" altLang="de-DE" sz="2600" dirty="0" smtClean="0"/>
          </a:p>
          <a:p>
            <a:pPr eaLnBrk="1" hangingPunct="1">
              <a:lnSpc>
                <a:spcPct val="90000"/>
              </a:lnSpc>
            </a:pPr>
            <a:endParaRPr lang="de-DE" altLang="de-DE" sz="2600" dirty="0" smtClean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123950"/>
            <a:ext cx="5891418" cy="5570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33015" y="1364776"/>
            <a:ext cx="54009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ru-RU" sz="1400" dirty="0">
                <a:solidFill>
                  <a:srgbClr val="000000"/>
                </a:solidFill>
              </a:rPr>
              <a:t>Начало             </a:t>
            </a:r>
            <a:r>
              <a:rPr lang="ru-RU" sz="1400" dirty="0" smtClean="0">
                <a:solidFill>
                  <a:srgbClr val="000000"/>
                </a:solidFill>
              </a:rPr>
              <a:t>        Конец                          </a:t>
            </a:r>
            <a:r>
              <a:rPr lang="ru-RU" sz="1400" dirty="0">
                <a:solidFill>
                  <a:srgbClr val="000000"/>
                </a:solidFill>
              </a:rPr>
              <a:t>Выходящая дымовых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868537" y="2879678"/>
            <a:ext cx="213026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ru-RU" sz="1400" dirty="0">
                <a:solidFill>
                  <a:srgbClr val="000000"/>
                </a:solidFill>
              </a:rPr>
              <a:t>Средняя общая</a:t>
            </a:r>
          </a:p>
          <a:p>
            <a:pPr lvl="0"/>
            <a:r>
              <a:rPr lang="ru-RU" sz="1400" dirty="0">
                <a:solidFill>
                  <a:srgbClr val="000000"/>
                </a:solidFill>
              </a:rPr>
              <a:t>Средняя с 3 закладки</a:t>
            </a:r>
          </a:p>
          <a:p>
            <a:pPr lvl="0"/>
            <a:r>
              <a:rPr lang="ru-RU" sz="1400" dirty="0">
                <a:solidFill>
                  <a:srgbClr val="000000"/>
                </a:solidFill>
              </a:rPr>
              <a:t>Минимум с 3 закладки</a:t>
            </a:r>
          </a:p>
          <a:p>
            <a:pPr lvl="0"/>
            <a:r>
              <a:rPr lang="ru-RU" sz="1400" dirty="0">
                <a:solidFill>
                  <a:srgbClr val="000000"/>
                </a:solidFill>
              </a:rPr>
              <a:t>Максимум с 3 </a:t>
            </a:r>
            <a:r>
              <a:rPr lang="ru-RU" sz="1400" dirty="0" smtClean="0">
                <a:solidFill>
                  <a:srgbClr val="000000"/>
                </a:solidFill>
              </a:rPr>
              <a:t>закладки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5868537" y="4107976"/>
            <a:ext cx="3772571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ru-RU" sz="1400" dirty="0">
                <a:solidFill>
                  <a:srgbClr val="000000"/>
                </a:solidFill>
              </a:rPr>
              <a:t>Макс на поверхности печи</a:t>
            </a:r>
          </a:p>
          <a:p>
            <a:pPr lvl="0"/>
            <a:r>
              <a:rPr lang="ru-RU" sz="1400" dirty="0">
                <a:solidFill>
                  <a:srgbClr val="000000"/>
                </a:solidFill>
              </a:rPr>
              <a:t>Макс конвекционного воздуха</a:t>
            </a:r>
          </a:p>
          <a:p>
            <a:pPr lvl="0"/>
            <a:r>
              <a:rPr lang="ru-RU" sz="1400" dirty="0">
                <a:solidFill>
                  <a:srgbClr val="000000"/>
                </a:solidFill>
              </a:rPr>
              <a:t>Макс на стенке здания</a:t>
            </a:r>
          </a:p>
          <a:p>
            <a:pPr lvl="0"/>
            <a:r>
              <a:rPr lang="ru-RU" sz="1400" dirty="0">
                <a:solidFill>
                  <a:srgbClr val="000000"/>
                </a:solidFill>
              </a:rPr>
              <a:t>Средняя в помещении после 3 закладки</a:t>
            </a:r>
          </a:p>
          <a:p>
            <a:pPr lvl="0"/>
            <a:r>
              <a:rPr lang="ru-RU" sz="1400" dirty="0">
                <a:solidFill>
                  <a:srgbClr val="000000"/>
                </a:solidFill>
              </a:rPr>
              <a:t>Средняя </a:t>
            </a:r>
            <a:r>
              <a:rPr lang="ru-RU" sz="1400" dirty="0" err="1">
                <a:solidFill>
                  <a:srgbClr val="000000"/>
                </a:solidFill>
              </a:rPr>
              <a:t>дифференция</a:t>
            </a:r>
            <a:r>
              <a:rPr lang="ru-RU" sz="1400" dirty="0">
                <a:solidFill>
                  <a:srgbClr val="000000"/>
                </a:solidFill>
              </a:rPr>
              <a:t> между </a:t>
            </a:r>
            <a:r>
              <a:rPr lang="en-US" sz="1400" dirty="0">
                <a:solidFill>
                  <a:srgbClr val="000000"/>
                </a:solidFill>
              </a:rPr>
              <a:t>t</a:t>
            </a:r>
          </a:p>
          <a:p>
            <a:pPr lvl="0"/>
            <a:r>
              <a:rPr lang="ru-RU" sz="1400" dirty="0">
                <a:solidFill>
                  <a:srgbClr val="000000"/>
                </a:solidFill>
              </a:rPr>
              <a:t>в </a:t>
            </a:r>
            <a:r>
              <a:rPr lang="ru-RU" sz="1400" dirty="0" err="1">
                <a:solidFill>
                  <a:srgbClr val="000000"/>
                </a:solidFill>
              </a:rPr>
              <a:t>помещени</a:t>
            </a:r>
            <a:r>
              <a:rPr lang="ru-RU" sz="1400" dirty="0">
                <a:solidFill>
                  <a:srgbClr val="000000"/>
                </a:solidFill>
              </a:rPr>
              <a:t> и на стенках после 3 закладки</a:t>
            </a:r>
          </a:p>
          <a:p>
            <a:pPr lvl="0"/>
            <a:r>
              <a:rPr lang="ru-RU" sz="1400" dirty="0">
                <a:solidFill>
                  <a:srgbClr val="000000"/>
                </a:solidFill>
              </a:rPr>
              <a:t>Мин </a:t>
            </a:r>
            <a:r>
              <a:rPr lang="ru-RU" sz="1400" dirty="0" err="1">
                <a:solidFill>
                  <a:srgbClr val="000000"/>
                </a:solidFill>
              </a:rPr>
              <a:t>дифференция</a:t>
            </a:r>
            <a:r>
              <a:rPr lang="ru-RU" sz="1400" dirty="0">
                <a:solidFill>
                  <a:srgbClr val="000000"/>
                </a:solidFill>
              </a:rPr>
              <a:t> между средней на </a:t>
            </a:r>
          </a:p>
          <a:p>
            <a:pPr lvl="0"/>
            <a:r>
              <a:rPr lang="ru-RU" sz="1400" dirty="0">
                <a:solidFill>
                  <a:srgbClr val="000000"/>
                </a:solidFill>
              </a:rPr>
              <a:t>стенках и в помещении после 3 закладки</a:t>
            </a:r>
          </a:p>
          <a:p>
            <a:pPr lvl="0"/>
            <a:r>
              <a:rPr lang="ru-RU" sz="1400" dirty="0">
                <a:solidFill>
                  <a:srgbClr val="000000"/>
                </a:solidFill>
              </a:rPr>
              <a:t>Максимальная </a:t>
            </a:r>
            <a:r>
              <a:rPr lang="ru-RU" sz="1400" dirty="0" err="1">
                <a:solidFill>
                  <a:srgbClr val="000000"/>
                </a:solidFill>
              </a:rPr>
              <a:t>дифференция</a:t>
            </a:r>
            <a:r>
              <a:rPr lang="ru-RU" sz="1400" dirty="0">
                <a:solidFill>
                  <a:srgbClr val="000000"/>
                </a:solidFill>
              </a:rPr>
              <a:t>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13"/>
          <p:cNvSpPr>
            <a:spLocks noChangeArrowheads="1"/>
          </p:cNvSpPr>
          <p:nvPr/>
        </p:nvSpPr>
        <p:spPr bwMode="auto">
          <a:xfrm>
            <a:off x="457200" y="5270500"/>
            <a:ext cx="63754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2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9pPr>
          </a:lstStyle>
          <a:p>
            <a:pPr algn="ctr" eaLnBrk="1" hangingPunct="1">
              <a:buFontTx/>
              <a:buNone/>
            </a:pPr>
            <a:endParaRPr lang="de-DE" altLang="de-DE"/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363538" y="666750"/>
            <a:ext cx="7599362" cy="359727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altLang="de-DE" sz="2600" dirty="0" smtClean="0"/>
              <a:t>С зазором</a:t>
            </a:r>
            <a:r>
              <a:rPr lang="de-DE" altLang="de-DE" sz="2600" dirty="0" smtClean="0"/>
              <a:t> - </a:t>
            </a:r>
            <a:r>
              <a:rPr lang="ru-RU" altLang="de-DE" sz="2600" dirty="0" smtClean="0"/>
              <a:t>изоляция</a:t>
            </a:r>
            <a:r>
              <a:rPr lang="de-DE" altLang="de-DE" sz="2600" dirty="0" smtClean="0"/>
              <a:t> - </a:t>
            </a:r>
            <a:r>
              <a:rPr lang="ru-RU" altLang="de-DE" sz="2600" dirty="0" smtClean="0"/>
              <a:t>номинальная</a:t>
            </a:r>
            <a:endParaRPr lang="de-DE" altLang="de-DE" sz="2600" dirty="0" smtClean="0"/>
          </a:p>
          <a:p>
            <a:pPr eaLnBrk="1" hangingPunct="1">
              <a:lnSpc>
                <a:spcPct val="90000"/>
              </a:lnSpc>
            </a:pPr>
            <a:endParaRPr lang="de-DE" altLang="de-DE" sz="2600" dirty="0" smtClean="0"/>
          </a:p>
          <a:p>
            <a:pPr eaLnBrk="1" hangingPunct="1">
              <a:lnSpc>
                <a:spcPct val="90000"/>
              </a:lnSpc>
            </a:pPr>
            <a:endParaRPr lang="de-DE" altLang="de-DE" sz="2600" dirty="0" smtClean="0"/>
          </a:p>
          <a:p>
            <a:pPr eaLnBrk="1" hangingPunct="1">
              <a:lnSpc>
                <a:spcPct val="90000"/>
              </a:lnSpc>
            </a:pPr>
            <a:endParaRPr lang="de-DE" altLang="de-DE" sz="2600" dirty="0" smtClean="0"/>
          </a:p>
        </p:txBody>
      </p:sp>
      <p:pic>
        <p:nvPicPr>
          <p:cNvPr id="4096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1157288"/>
            <a:ext cx="8791575" cy="5684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77922" y="2402006"/>
            <a:ext cx="61080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Температуры на поверхности печи, синяя - помещение</a:t>
            </a: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13"/>
          <p:cNvSpPr>
            <a:spLocks noChangeArrowheads="1"/>
          </p:cNvSpPr>
          <p:nvPr/>
        </p:nvSpPr>
        <p:spPr bwMode="auto">
          <a:xfrm>
            <a:off x="457200" y="5270500"/>
            <a:ext cx="63754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2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9pPr>
          </a:lstStyle>
          <a:p>
            <a:pPr algn="ctr" eaLnBrk="1" hangingPunct="1">
              <a:buFontTx/>
              <a:buNone/>
            </a:pPr>
            <a:endParaRPr lang="de-DE" altLang="de-DE"/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363538" y="666750"/>
            <a:ext cx="7599362" cy="359727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altLang="de-DE" sz="2600" dirty="0" smtClean="0"/>
              <a:t>С зазором</a:t>
            </a:r>
            <a:r>
              <a:rPr lang="de-DE" altLang="de-DE" sz="2600" dirty="0" smtClean="0"/>
              <a:t> </a:t>
            </a:r>
            <a:r>
              <a:rPr lang="de-DE" altLang="de-DE" sz="2600" dirty="0"/>
              <a:t>- </a:t>
            </a:r>
            <a:r>
              <a:rPr lang="ru-RU" altLang="de-DE" sz="2600" dirty="0" smtClean="0"/>
              <a:t>изоляция</a:t>
            </a:r>
            <a:r>
              <a:rPr lang="de-DE" altLang="de-DE" sz="2600" dirty="0" smtClean="0"/>
              <a:t> </a:t>
            </a:r>
            <a:r>
              <a:rPr lang="de-DE" altLang="de-DE" sz="2600" dirty="0"/>
              <a:t>- </a:t>
            </a:r>
            <a:r>
              <a:rPr lang="ru-RU" altLang="de-DE" sz="2600" dirty="0" smtClean="0"/>
              <a:t>номинальная</a:t>
            </a:r>
            <a:endParaRPr lang="de-DE" altLang="de-DE" sz="2600" dirty="0"/>
          </a:p>
          <a:p>
            <a:pPr eaLnBrk="1" hangingPunct="1">
              <a:lnSpc>
                <a:spcPct val="90000"/>
              </a:lnSpc>
            </a:pPr>
            <a:endParaRPr lang="de-DE" altLang="de-DE" sz="2600" dirty="0" smtClean="0"/>
          </a:p>
          <a:p>
            <a:pPr eaLnBrk="1" hangingPunct="1">
              <a:lnSpc>
                <a:spcPct val="90000"/>
              </a:lnSpc>
            </a:pPr>
            <a:endParaRPr lang="de-DE" altLang="de-DE" sz="2600" dirty="0" smtClean="0"/>
          </a:p>
          <a:p>
            <a:pPr eaLnBrk="1" hangingPunct="1">
              <a:lnSpc>
                <a:spcPct val="90000"/>
              </a:lnSpc>
            </a:pPr>
            <a:endParaRPr lang="de-DE" altLang="de-DE" sz="2600" dirty="0" smtClean="0"/>
          </a:p>
        </p:txBody>
      </p:sp>
      <p:pic>
        <p:nvPicPr>
          <p:cNvPr id="4198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1139825"/>
            <a:ext cx="9139237" cy="563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18866" y="2142699"/>
            <a:ext cx="78769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 smtClean="0"/>
              <a:t>Дифференция</a:t>
            </a:r>
            <a:r>
              <a:rPr lang="ru-RU" dirty="0" smtClean="0"/>
              <a:t> между средними </a:t>
            </a:r>
            <a:r>
              <a:rPr lang="en-US" dirty="0" smtClean="0"/>
              <a:t>t</a:t>
            </a:r>
            <a:r>
              <a:rPr lang="ru-RU" dirty="0" smtClean="0"/>
              <a:t> на поверхности печки и </a:t>
            </a:r>
            <a:r>
              <a:rPr lang="en-US" dirty="0" smtClean="0"/>
              <a:t>t </a:t>
            </a:r>
            <a:r>
              <a:rPr lang="ru-RU" dirty="0" smtClean="0"/>
              <a:t>в помещении</a:t>
            </a: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13"/>
          <p:cNvSpPr>
            <a:spLocks noChangeArrowheads="1"/>
          </p:cNvSpPr>
          <p:nvPr/>
        </p:nvSpPr>
        <p:spPr bwMode="auto">
          <a:xfrm>
            <a:off x="457200" y="5270500"/>
            <a:ext cx="63754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2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9pPr>
          </a:lstStyle>
          <a:p>
            <a:pPr algn="ctr" eaLnBrk="1" hangingPunct="1">
              <a:buFontTx/>
              <a:buNone/>
            </a:pPr>
            <a:endParaRPr lang="de-DE" altLang="de-DE"/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363538" y="666750"/>
            <a:ext cx="7599362" cy="359727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de-DE" altLang="de-DE" sz="2600" dirty="0" smtClean="0"/>
              <a:t>C </a:t>
            </a:r>
            <a:r>
              <a:rPr lang="ru-RU" altLang="de-DE" sz="2600" dirty="0" smtClean="0"/>
              <a:t>зазором</a:t>
            </a:r>
            <a:r>
              <a:rPr lang="de-DE" altLang="de-DE" sz="2600" dirty="0" smtClean="0"/>
              <a:t> </a:t>
            </a:r>
            <a:r>
              <a:rPr lang="de-DE" altLang="de-DE" sz="2600" dirty="0"/>
              <a:t>- </a:t>
            </a:r>
            <a:r>
              <a:rPr lang="ru-RU" altLang="de-DE" sz="2600" dirty="0" smtClean="0"/>
              <a:t>изоляция</a:t>
            </a:r>
            <a:r>
              <a:rPr lang="de-DE" altLang="de-DE" sz="2600" dirty="0" smtClean="0"/>
              <a:t> </a:t>
            </a:r>
            <a:r>
              <a:rPr lang="de-DE" altLang="de-DE" sz="2600" dirty="0"/>
              <a:t>- </a:t>
            </a:r>
            <a:r>
              <a:rPr lang="ru-RU" altLang="de-DE" sz="2600" dirty="0" smtClean="0"/>
              <a:t>номинальная</a:t>
            </a:r>
            <a:endParaRPr lang="de-DE" altLang="de-DE" sz="2600" dirty="0"/>
          </a:p>
          <a:p>
            <a:pPr eaLnBrk="1" hangingPunct="1">
              <a:lnSpc>
                <a:spcPct val="90000"/>
              </a:lnSpc>
            </a:pPr>
            <a:endParaRPr lang="de-DE" altLang="de-DE" sz="2600" dirty="0" smtClean="0"/>
          </a:p>
          <a:p>
            <a:pPr eaLnBrk="1" hangingPunct="1">
              <a:lnSpc>
                <a:spcPct val="90000"/>
              </a:lnSpc>
            </a:pPr>
            <a:endParaRPr lang="de-DE" altLang="de-DE" sz="2600" dirty="0" smtClean="0"/>
          </a:p>
          <a:p>
            <a:pPr eaLnBrk="1" hangingPunct="1">
              <a:lnSpc>
                <a:spcPct val="90000"/>
              </a:lnSpc>
            </a:pPr>
            <a:endParaRPr lang="de-DE" altLang="de-DE" sz="2600" dirty="0" smtClean="0"/>
          </a:p>
        </p:txBody>
      </p:sp>
      <p:pic>
        <p:nvPicPr>
          <p:cNvPr id="4301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" y="1096963"/>
            <a:ext cx="88392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55093" y="2265528"/>
            <a:ext cx="12368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 </a:t>
            </a:r>
            <a:r>
              <a:rPr lang="ru-RU" dirty="0" smtClean="0"/>
              <a:t>на </a:t>
            </a:r>
            <a:r>
              <a:rPr lang="ru-RU" dirty="0" smtClean="0"/>
              <a:t>стен</a:t>
            </a:r>
            <a:r>
              <a:rPr lang="ru-RU" dirty="0"/>
              <a:t>е</a:t>
            </a: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13"/>
          <p:cNvSpPr>
            <a:spLocks noChangeArrowheads="1"/>
          </p:cNvSpPr>
          <p:nvPr/>
        </p:nvSpPr>
        <p:spPr bwMode="auto">
          <a:xfrm>
            <a:off x="457200" y="5270500"/>
            <a:ext cx="63754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2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9pPr>
          </a:lstStyle>
          <a:p>
            <a:pPr algn="ctr" eaLnBrk="1" hangingPunct="1">
              <a:buFontTx/>
              <a:buNone/>
            </a:pPr>
            <a:endParaRPr lang="de-DE" altLang="de-DE"/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363538" y="666750"/>
            <a:ext cx="7599362" cy="359727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altLang="de-DE" sz="2600" dirty="0" smtClean="0"/>
              <a:t>С зазором</a:t>
            </a:r>
            <a:r>
              <a:rPr lang="de-DE" altLang="de-DE" sz="2600" dirty="0" smtClean="0"/>
              <a:t> </a:t>
            </a:r>
            <a:r>
              <a:rPr lang="de-DE" altLang="de-DE" sz="2600" dirty="0"/>
              <a:t>- </a:t>
            </a:r>
            <a:r>
              <a:rPr lang="ru-RU" altLang="de-DE" sz="2600" dirty="0" smtClean="0"/>
              <a:t>изоляция</a:t>
            </a:r>
            <a:r>
              <a:rPr lang="de-DE" altLang="de-DE" sz="2600" dirty="0" smtClean="0"/>
              <a:t> </a:t>
            </a:r>
            <a:r>
              <a:rPr lang="de-DE" altLang="de-DE" sz="2600" dirty="0"/>
              <a:t>- </a:t>
            </a:r>
            <a:r>
              <a:rPr lang="ru-RU" altLang="de-DE" sz="2600" dirty="0" smtClean="0"/>
              <a:t>номинальная</a:t>
            </a:r>
            <a:endParaRPr lang="de-DE" altLang="de-DE" sz="2600" dirty="0"/>
          </a:p>
          <a:p>
            <a:pPr eaLnBrk="1" hangingPunct="1">
              <a:lnSpc>
                <a:spcPct val="90000"/>
              </a:lnSpc>
            </a:pPr>
            <a:endParaRPr lang="de-DE" altLang="de-DE" sz="2600" dirty="0" smtClean="0"/>
          </a:p>
          <a:p>
            <a:pPr eaLnBrk="1" hangingPunct="1">
              <a:lnSpc>
                <a:spcPct val="90000"/>
              </a:lnSpc>
            </a:pPr>
            <a:endParaRPr lang="de-DE" altLang="de-DE" sz="2600" dirty="0" smtClean="0"/>
          </a:p>
          <a:p>
            <a:pPr eaLnBrk="1" hangingPunct="1">
              <a:lnSpc>
                <a:spcPct val="90000"/>
              </a:lnSpc>
            </a:pPr>
            <a:endParaRPr lang="de-DE" altLang="de-DE" sz="2600" dirty="0" smtClean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137331"/>
            <a:ext cx="5584371" cy="5652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786651" y="4572000"/>
            <a:ext cx="3772571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ru-RU" sz="1400" dirty="0">
                <a:solidFill>
                  <a:srgbClr val="000000"/>
                </a:solidFill>
              </a:rPr>
              <a:t>Макс на поверхности </a:t>
            </a:r>
            <a:r>
              <a:rPr lang="ru-RU" sz="1400" dirty="0" smtClean="0">
                <a:solidFill>
                  <a:srgbClr val="000000"/>
                </a:solidFill>
              </a:rPr>
              <a:t>печи</a:t>
            </a:r>
            <a:endParaRPr lang="ru-RU" sz="1400" dirty="0">
              <a:solidFill>
                <a:srgbClr val="000000"/>
              </a:solidFill>
            </a:endParaRPr>
          </a:p>
          <a:p>
            <a:pPr lvl="0"/>
            <a:r>
              <a:rPr lang="ru-RU" sz="1400" dirty="0">
                <a:solidFill>
                  <a:srgbClr val="000000"/>
                </a:solidFill>
              </a:rPr>
              <a:t>Макс на стенке </a:t>
            </a:r>
            <a:r>
              <a:rPr lang="ru-RU" sz="1400" dirty="0" smtClean="0">
                <a:solidFill>
                  <a:srgbClr val="000000"/>
                </a:solidFill>
              </a:rPr>
              <a:t>здания</a:t>
            </a:r>
          </a:p>
          <a:p>
            <a:pPr lvl="0"/>
            <a:endParaRPr lang="ru-RU" sz="1400" dirty="0">
              <a:solidFill>
                <a:srgbClr val="000000"/>
              </a:solidFill>
            </a:endParaRPr>
          </a:p>
          <a:p>
            <a:pPr lvl="0"/>
            <a:r>
              <a:rPr lang="ru-RU" sz="1400" dirty="0">
                <a:solidFill>
                  <a:srgbClr val="000000"/>
                </a:solidFill>
              </a:rPr>
              <a:t>Средняя в помещении после 3 закладки</a:t>
            </a:r>
          </a:p>
          <a:p>
            <a:pPr lvl="0"/>
            <a:r>
              <a:rPr lang="ru-RU" sz="1400" dirty="0">
                <a:solidFill>
                  <a:srgbClr val="000000"/>
                </a:solidFill>
              </a:rPr>
              <a:t>Средняя </a:t>
            </a:r>
            <a:r>
              <a:rPr lang="ru-RU" sz="1400" dirty="0" err="1">
                <a:solidFill>
                  <a:srgbClr val="000000"/>
                </a:solidFill>
              </a:rPr>
              <a:t>дифференция</a:t>
            </a:r>
            <a:r>
              <a:rPr lang="ru-RU" sz="1400" dirty="0">
                <a:solidFill>
                  <a:srgbClr val="000000"/>
                </a:solidFill>
              </a:rPr>
              <a:t> между </a:t>
            </a:r>
            <a:r>
              <a:rPr lang="en-US" sz="1400" dirty="0">
                <a:solidFill>
                  <a:srgbClr val="000000"/>
                </a:solidFill>
              </a:rPr>
              <a:t>t</a:t>
            </a:r>
          </a:p>
          <a:p>
            <a:pPr lvl="0"/>
            <a:r>
              <a:rPr lang="ru-RU" sz="1400" dirty="0">
                <a:solidFill>
                  <a:srgbClr val="000000"/>
                </a:solidFill>
              </a:rPr>
              <a:t>в </a:t>
            </a:r>
            <a:r>
              <a:rPr lang="ru-RU" sz="1400" dirty="0" err="1">
                <a:solidFill>
                  <a:srgbClr val="000000"/>
                </a:solidFill>
              </a:rPr>
              <a:t>помещени</a:t>
            </a:r>
            <a:r>
              <a:rPr lang="ru-RU" sz="1400" dirty="0">
                <a:solidFill>
                  <a:srgbClr val="000000"/>
                </a:solidFill>
              </a:rPr>
              <a:t> и на стенках после 3 закладки</a:t>
            </a:r>
          </a:p>
          <a:p>
            <a:pPr lvl="0"/>
            <a:r>
              <a:rPr lang="ru-RU" sz="1400" dirty="0">
                <a:solidFill>
                  <a:srgbClr val="000000"/>
                </a:solidFill>
              </a:rPr>
              <a:t>Мин </a:t>
            </a:r>
            <a:r>
              <a:rPr lang="ru-RU" sz="1400" dirty="0" err="1">
                <a:solidFill>
                  <a:srgbClr val="000000"/>
                </a:solidFill>
              </a:rPr>
              <a:t>дифференция</a:t>
            </a:r>
            <a:r>
              <a:rPr lang="ru-RU" sz="1400" dirty="0">
                <a:solidFill>
                  <a:srgbClr val="000000"/>
                </a:solidFill>
              </a:rPr>
              <a:t> между средней на </a:t>
            </a:r>
          </a:p>
          <a:p>
            <a:pPr lvl="0"/>
            <a:r>
              <a:rPr lang="ru-RU" sz="1400" dirty="0">
                <a:solidFill>
                  <a:srgbClr val="000000"/>
                </a:solidFill>
              </a:rPr>
              <a:t>стенках и в помещении после 3 закладки</a:t>
            </a:r>
          </a:p>
          <a:p>
            <a:pPr lvl="0"/>
            <a:r>
              <a:rPr lang="ru-RU" sz="1400" dirty="0">
                <a:solidFill>
                  <a:srgbClr val="000000"/>
                </a:solidFill>
              </a:rPr>
              <a:t>Максимальная </a:t>
            </a:r>
            <a:r>
              <a:rPr lang="ru-RU" sz="1400" dirty="0" err="1">
                <a:solidFill>
                  <a:srgbClr val="000000"/>
                </a:solidFill>
              </a:rPr>
              <a:t>дифференция</a:t>
            </a:r>
            <a:r>
              <a:rPr lang="ru-RU" sz="1400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786651" y="3493827"/>
            <a:ext cx="213026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ru-RU" sz="1400" dirty="0">
                <a:solidFill>
                  <a:srgbClr val="000000"/>
                </a:solidFill>
              </a:rPr>
              <a:t>Средняя общая</a:t>
            </a:r>
          </a:p>
          <a:p>
            <a:pPr lvl="0"/>
            <a:r>
              <a:rPr lang="ru-RU" sz="1400" dirty="0">
                <a:solidFill>
                  <a:srgbClr val="000000"/>
                </a:solidFill>
              </a:rPr>
              <a:t>Средняя с 3 закладки</a:t>
            </a:r>
          </a:p>
          <a:p>
            <a:pPr lvl="0"/>
            <a:r>
              <a:rPr lang="ru-RU" sz="1400" dirty="0">
                <a:solidFill>
                  <a:srgbClr val="000000"/>
                </a:solidFill>
              </a:rPr>
              <a:t>Минимум с 3 закладки</a:t>
            </a:r>
          </a:p>
          <a:p>
            <a:pPr lvl="0"/>
            <a:r>
              <a:rPr lang="ru-RU" sz="1400" dirty="0">
                <a:solidFill>
                  <a:srgbClr val="000000"/>
                </a:solidFill>
              </a:rPr>
              <a:t>Максимум с 3 закладки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13"/>
          <p:cNvSpPr>
            <a:spLocks noChangeArrowheads="1"/>
          </p:cNvSpPr>
          <p:nvPr/>
        </p:nvSpPr>
        <p:spPr bwMode="auto">
          <a:xfrm>
            <a:off x="457200" y="5270500"/>
            <a:ext cx="63754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2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9pPr>
          </a:lstStyle>
          <a:p>
            <a:pPr algn="ctr" eaLnBrk="1" hangingPunct="1">
              <a:buFontTx/>
              <a:buNone/>
            </a:pPr>
            <a:endParaRPr lang="de-DE" altLang="de-DE"/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363538" y="666750"/>
            <a:ext cx="7599362" cy="359727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altLang="de-DE" sz="2600" dirty="0" smtClean="0"/>
              <a:t>С зазором</a:t>
            </a:r>
            <a:r>
              <a:rPr lang="de-DE" altLang="de-DE" sz="2600" dirty="0" smtClean="0"/>
              <a:t> </a:t>
            </a:r>
            <a:r>
              <a:rPr lang="de-DE" altLang="de-DE" sz="2600" dirty="0"/>
              <a:t>- </a:t>
            </a:r>
            <a:r>
              <a:rPr lang="ru-RU" altLang="de-DE" sz="2600" dirty="0" smtClean="0"/>
              <a:t>изоляция</a:t>
            </a:r>
            <a:r>
              <a:rPr lang="de-DE" altLang="de-DE" sz="2600" dirty="0" smtClean="0"/>
              <a:t> </a:t>
            </a:r>
            <a:r>
              <a:rPr lang="de-DE" altLang="de-DE" sz="2600" dirty="0"/>
              <a:t>- </a:t>
            </a:r>
            <a:r>
              <a:rPr lang="ru-RU" altLang="de-DE" sz="2600" dirty="0" smtClean="0"/>
              <a:t>перегруз</a:t>
            </a:r>
            <a:endParaRPr lang="de-DE" altLang="de-DE" sz="2600" dirty="0" smtClean="0"/>
          </a:p>
          <a:p>
            <a:pPr eaLnBrk="1" hangingPunct="1">
              <a:lnSpc>
                <a:spcPct val="90000"/>
              </a:lnSpc>
            </a:pPr>
            <a:endParaRPr lang="de-DE" altLang="de-DE" sz="2600" dirty="0" smtClean="0"/>
          </a:p>
          <a:p>
            <a:pPr eaLnBrk="1" hangingPunct="1">
              <a:lnSpc>
                <a:spcPct val="90000"/>
              </a:lnSpc>
            </a:pPr>
            <a:endParaRPr lang="de-DE" altLang="de-DE" sz="2600" dirty="0" smtClean="0"/>
          </a:p>
          <a:p>
            <a:pPr eaLnBrk="1" hangingPunct="1">
              <a:lnSpc>
                <a:spcPct val="90000"/>
              </a:lnSpc>
            </a:pPr>
            <a:endParaRPr lang="de-DE" altLang="de-DE" sz="2600" dirty="0" smtClean="0"/>
          </a:p>
          <a:p>
            <a:pPr eaLnBrk="1" hangingPunct="1">
              <a:lnSpc>
                <a:spcPct val="90000"/>
              </a:lnSpc>
            </a:pPr>
            <a:endParaRPr lang="de-DE" altLang="de-DE" sz="2600" dirty="0" smtClean="0"/>
          </a:p>
        </p:txBody>
      </p:sp>
      <p:pic>
        <p:nvPicPr>
          <p:cNvPr id="4506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087438"/>
            <a:ext cx="8877300" cy="5738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14149" y="2251881"/>
            <a:ext cx="2570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Температура на </a:t>
            </a:r>
            <a:r>
              <a:rPr lang="ru-RU" dirty="0" smtClean="0"/>
              <a:t>стене</a:t>
            </a: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13"/>
          <p:cNvSpPr>
            <a:spLocks noChangeArrowheads="1"/>
          </p:cNvSpPr>
          <p:nvPr/>
        </p:nvSpPr>
        <p:spPr bwMode="auto">
          <a:xfrm>
            <a:off x="457200" y="5270500"/>
            <a:ext cx="63754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2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9pPr>
          </a:lstStyle>
          <a:p>
            <a:pPr algn="ctr" eaLnBrk="1" hangingPunct="1">
              <a:buFontTx/>
              <a:buNone/>
            </a:pPr>
            <a:endParaRPr lang="de-DE" altLang="de-DE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363538" y="666750"/>
            <a:ext cx="7599362" cy="359727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altLang="de-DE" sz="2600" dirty="0" smtClean="0"/>
              <a:t>С зазором</a:t>
            </a:r>
            <a:r>
              <a:rPr lang="de-DE" altLang="de-DE" sz="2600" dirty="0" smtClean="0"/>
              <a:t> </a:t>
            </a:r>
            <a:r>
              <a:rPr lang="de-DE" altLang="de-DE" sz="2600" dirty="0"/>
              <a:t>- </a:t>
            </a:r>
            <a:r>
              <a:rPr lang="ru-RU" altLang="de-DE" sz="2600" dirty="0" smtClean="0"/>
              <a:t>изоляция</a:t>
            </a:r>
            <a:r>
              <a:rPr lang="de-DE" altLang="de-DE" sz="2600" dirty="0" smtClean="0"/>
              <a:t> - </a:t>
            </a:r>
            <a:r>
              <a:rPr lang="ru-RU" altLang="de-DE" sz="2600" dirty="0" smtClean="0"/>
              <a:t>перегруз</a:t>
            </a:r>
            <a:endParaRPr lang="de-DE" altLang="de-DE" sz="2600" dirty="0" smtClean="0"/>
          </a:p>
          <a:p>
            <a:pPr eaLnBrk="1" hangingPunct="1">
              <a:lnSpc>
                <a:spcPct val="90000"/>
              </a:lnSpc>
            </a:pPr>
            <a:endParaRPr lang="de-DE" altLang="de-DE" sz="2600" dirty="0" smtClean="0"/>
          </a:p>
          <a:p>
            <a:pPr eaLnBrk="1" hangingPunct="1">
              <a:lnSpc>
                <a:spcPct val="90000"/>
              </a:lnSpc>
            </a:pPr>
            <a:endParaRPr lang="de-DE" altLang="de-DE" sz="2600" dirty="0" smtClean="0"/>
          </a:p>
          <a:p>
            <a:pPr eaLnBrk="1" hangingPunct="1">
              <a:lnSpc>
                <a:spcPct val="90000"/>
              </a:lnSpc>
            </a:pPr>
            <a:endParaRPr lang="de-DE" altLang="de-DE" sz="2600" dirty="0" smtClean="0"/>
          </a:p>
          <a:p>
            <a:pPr eaLnBrk="1" hangingPunct="1">
              <a:lnSpc>
                <a:spcPct val="90000"/>
              </a:lnSpc>
            </a:pPr>
            <a:endParaRPr lang="de-DE" altLang="de-DE" sz="2600" dirty="0" smtClean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341" y="1436295"/>
            <a:ext cx="6389916" cy="5225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209731" y="4380931"/>
            <a:ext cx="3772571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ru-RU" sz="1400" dirty="0">
                <a:solidFill>
                  <a:srgbClr val="000000"/>
                </a:solidFill>
              </a:rPr>
              <a:t>Макс на поверхности печи</a:t>
            </a:r>
          </a:p>
          <a:p>
            <a:pPr lvl="0"/>
            <a:r>
              <a:rPr lang="ru-RU" sz="1400" dirty="0">
                <a:solidFill>
                  <a:srgbClr val="000000"/>
                </a:solidFill>
              </a:rPr>
              <a:t>Макс на стенке здания</a:t>
            </a:r>
          </a:p>
          <a:p>
            <a:pPr lvl="0"/>
            <a:r>
              <a:rPr lang="ru-RU" sz="1400" dirty="0" smtClean="0">
                <a:solidFill>
                  <a:srgbClr val="000000"/>
                </a:solidFill>
              </a:rPr>
              <a:t>Средняя </a:t>
            </a:r>
            <a:r>
              <a:rPr lang="ru-RU" sz="1400" dirty="0">
                <a:solidFill>
                  <a:srgbClr val="000000"/>
                </a:solidFill>
              </a:rPr>
              <a:t>в помещении после 3 закладки</a:t>
            </a:r>
          </a:p>
          <a:p>
            <a:pPr lvl="0"/>
            <a:r>
              <a:rPr lang="ru-RU" sz="1400" dirty="0">
                <a:solidFill>
                  <a:srgbClr val="000000"/>
                </a:solidFill>
              </a:rPr>
              <a:t>Средняя </a:t>
            </a:r>
            <a:r>
              <a:rPr lang="ru-RU" sz="1400" dirty="0" err="1">
                <a:solidFill>
                  <a:srgbClr val="000000"/>
                </a:solidFill>
              </a:rPr>
              <a:t>дифференция</a:t>
            </a:r>
            <a:r>
              <a:rPr lang="ru-RU" sz="1400" dirty="0">
                <a:solidFill>
                  <a:srgbClr val="000000"/>
                </a:solidFill>
              </a:rPr>
              <a:t> между </a:t>
            </a:r>
            <a:r>
              <a:rPr lang="en-US" sz="1400" dirty="0">
                <a:solidFill>
                  <a:srgbClr val="000000"/>
                </a:solidFill>
              </a:rPr>
              <a:t>t</a:t>
            </a:r>
          </a:p>
          <a:p>
            <a:pPr lvl="0"/>
            <a:r>
              <a:rPr lang="ru-RU" sz="1400" dirty="0">
                <a:solidFill>
                  <a:srgbClr val="000000"/>
                </a:solidFill>
              </a:rPr>
              <a:t>в </a:t>
            </a:r>
            <a:r>
              <a:rPr lang="ru-RU" sz="1400" dirty="0" err="1">
                <a:solidFill>
                  <a:srgbClr val="000000"/>
                </a:solidFill>
              </a:rPr>
              <a:t>помещени</a:t>
            </a:r>
            <a:r>
              <a:rPr lang="ru-RU" sz="1400" dirty="0">
                <a:solidFill>
                  <a:srgbClr val="000000"/>
                </a:solidFill>
              </a:rPr>
              <a:t> и на стенках после 3 закладки</a:t>
            </a:r>
          </a:p>
          <a:p>
            <a:pPr lvl="0"/>
            <a:r>
              <a:rPr lang="ru-RU" sz="1400" dirty="0">
                <a:solidFill>
                  <a:srgbClr val="000000"/>
                </a:solidFill>
              </a:rPr>
              <a:t>Мин </a:t>
            </a:r>
            <a:r>
              <a:rPr lang="ru-RU" sz="1400" dirty="0" err="1">
                <a:solidFill>
                  <a:srgbClr val="000000"/>
                </a:solidFill>
              </a:rPr>
              <a:t>дифференция</a:t>
            </a:r>
            <a:r>
              <a:rPr lang="ru-RU" sz="1400" dirty="0">
                <a:solidFill>
                  <a:srgbClr val="000000"/>
                </a:solidFill>
              </a:rPr>
              <a:t> между средней на </a:t>
            </a:r>
          </a:p>
          <a:p>
            <a:pPr lvl="0"/>
            <a:r>
              <a:rPr lang="ru-RU" sz="1400" dirty="0">
                <a:solidFill>
                  <a:srgbClr val="000000"/>
                </a:solidFill>
              </a:rPr>
              <a:t>стенках и в помещении после 3 закладки</a:t>
            </a:r>
          </a:p>
          <a:p>
            <a:pPr lvl="0"/>
            <a:r>
              <a:rPr lang="ru-RU" sz="1400" dirty="0">
                <a:solidFill>
                  <a:srgbClr val="000000"/>
                </a:solidFill>
              </a:rPr>
              <a:t>Максимальная </a:t>
            </a:r>
            <a:r>
              <a:rPr lang="ru-RU" sz="1400" dirty="0" err="1">
                <a:solidFill>
                  <a:srgbClr val="000000"/>
                </a:solidFill>
              </a:rPr>
              <a:t>дифференция</a:t>
            </a:r>
            <a:r>
              <a:rPr lang="ru-RU" sz="1400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373504" y="3138985"/>
            <a:ext cx="213026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ru-RU" sz="1400" dirty="0">
                <a:solidFill>
                  <a:srgbClr val="000000"/>
                </a:solidFill>
              </a:rPr>
              <a:t>Средняя общая</a:t>
            </a:r>
          </a:p>
          <a:p>
            <a:pPr lvl="0"/>
            <a:r>
              <a:rPr lang="ru-RU" sz="1400" dirty="0">
                <a:solidFill>
                  <a:srgbClr val="000000"/>
                </a:solidFill>
              </a:rPr>
              <a:t>Средняя с 3 закладки</a:t>
            </a:r>
          </a:p>
          <a:p>
            <a:pPr lvl="0"/>
            <a:r>
              <a:rPr lang="ru-RU" sz="1400" dirty="0">
                <a:solidFill>
                  <a:srgbClr val="000000"/>
                </a:solidFill>
              </a:rPr>
              <a:t>Минимум с 3 закладки</a:t>
            </a:r>
          </a:p>
          <a:p>
            <a:pPr lvl="0"/>
            <a:r>
              <a:rPr lang="ru-RU" sz="1400" dirty="0">
                <a:solidFill>
                  <a:srgbClr val="000000"/>
                </a:solidFill>
              </a:rPr>
              <a:t>Максимум с 3 закладки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12"/>
          <p:cNvSpPr>
            <a:spLocks noGrp="1" noChangeArrowheads="1"/>
          </p:cNvSpPr>
          <p:nvPr>
            <p:ph type="title"/>
          </p:nvPr>
        </p:nvSpPr>
        <p:spPr>
          <a:xfrm>
            <a:off x="65316" y="424087"/>
            <a:ext cx="6767284" cy="784225"/>
          </a:xfrm>
        </p:spPr>
        <p:txBody>
          <a:bodyPr/>
          <a:lstStyle/>
          <a:p>
            <a:pPr eaLnBrk="1" hangingPunct="1"/>
            <a:r>
              <a:rPr lang="ru-RU" altLang="de-DE" sz="2200" dirty="0" smtClean="0">
                <a:solidFill>
                  <a:schemeClr val="tx1"/>
                </a:solidFill>
              </a:rPr>
              <a:t>С зазором</a:t>
            </a:r>
            <a:r>
              <a:rPr lang="de-DE" altLang="de-DE" sz="2200" dirty="0" smtClean="0">
                <a:solidFill>
                  <a:schemeClr val="tx1"/>
                </a:solidFill>
              </a:rPr>
              <a:t> – </a:t>
            </a:r>
            <a:r>
              <a:rPr lang="ru-RU" altLang="de-DE" sz="2200" dirty="0" smtClean="0">
                <a:solidFill>
                  <a:schemeClr val="tx1"/>
                </a:solidFill>
              </a:rPr>
              <a:t>сводная по результатам</a:t>
            </a:r>
            <a:endParaRPr lang="de-DE" altLang="de-DE" sz="2200" dirty="0" smtClean="0">
              <a:solidFill>
                <a:schemeClr val="tx1"/>
              </a:solidFill>
            </a:endParaRPr>
          </a:p>
        </p:txBody>
      </p:sp>
      <p:sp>
        <p:nvSpPr>
          <p:cNvPr id="47107" name="Rectangle 13"/>
          <p:cNvSpPr>
            <a:spLocks noChangeArrowheads="1"/>
          </p:cNvSpPr>
          <p:nvPr/>
        </p:nvSpPr>
        <p:spPr bwMode="auto">
          <a:xfrm>
            <a:off x="457200" y="5270500"/>
            <a:ext cx="63754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2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9pPr>
          </a:lstStyle>
          <a:p>
            <a:pPr algn="ctr" eaLnBrk="1" hangingPunct="1">
              <a:buFontTx/>
              <a:buNone/>
            </a:pPr>
            <a:endParaRPr lang="de-DE" altLang="de-DE"/>
          </a:p>
        </p:txBody>
      </p:sp>
      <p:sp>
        <p:nvSpPr>
          <p:cNvPr id="47108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363538" y="1400175"/>
            <a:ext cx="7599362" cy="3597275"/>
          </a:xfrm>
        </p:spPr>
        <p:txBody>
          <a:bodyPr/>
          <a:lstStyle/>
          <a:p>
            <a:pPr lvl="1" eaLnBrk="1" hangingPunct="1">
              <a:lnSpc>
                <a:spcPct val="90000"/>
              </a:lnSpc>
            </a:pPr>
            <a:endParaRPr lang="de-DE" altLang="de-DE" smtClean="0"/>
          </a:p>
          <a:p>
            <a:pPr lvl="1" eaLnBrk="1" hangingPunct="1">
              <a:lnSpc>
                <a:spcPct val="90000"/>
              </a:lnSpc>
            </a:pPr>
            <a:endParaRPr lang="de-DE" altLang="de-DE" smtClean="0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6" y="1092498"/>
            <a:ext cx="9144000" cy="5743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hteck 2"/>
          <p:cNvSpPr/>
          <p:nvPr/>
        </p:nvSpPr>
        <p:spPr>
          <a:xfrm>
            <a:off x="4463143" y="2960914"/>
            <a:ext cx="4582886" cy="892629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7" name="Rechteck 6"/>
          <p:cNvSpPr/>
          <p:nvPr/>
        </p:nvSpPr>
        <p:spPr>
          <a:xfrm>
            <a:off x="4463143" y="4060371"/>
            <a:ext cx="4599215" cy="576943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8" name="Rechteck 7"/>
          <p:cNvSpPr/>
          <p:nvPr/>
        </p:nvSpPr>
        <p:spPr>
          <a:xfrm>
            <a:off x="4463143" y="4909457"/>
            <a:ext cx="4582886" cy="1632857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4" name="TextBox 3"/>
          <p:cNvSpPr txBox="1"/>
          <p:nvPr/>
        </p:nvSpPr>
        <p:spPr>
          <a:xfrm>
            <a:off x="3875964" y="2088107"/>
            <a:ext cx="51700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Свободностоящая   вариант 1         вариант 2        изоляция</a:t>
            </a:r>
            <a:endParaRPr lang="ru-RU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3875964" y="2395884"/>
            <a:ext cx="9973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t </a:t>
            </a:r>
            <a:r>
              <a:rPr lang="ru-RU" sz="1400" dirty="0" smtClean="0"/>
              <a:t>в </a:t>
            </a:r>
            <a:r>
              <a:rPr lang="ru-RU" sz="1400" dirty="0" err="1" smtClean="0"/>
              <a:t>помещ</a:t>
            </a:r>
            <a:endParaRPr lang="ru-RU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3644900" y="2960914"/>
            <a:ext cx="1191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дымовые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3644900" y="4060371"/>
            <a:ext cx="11544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 smtClean="0"/>
              <a:t>конвекци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3125337" y="4348842"/>
            <a:ext cx="16485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Стена здания</a:t>
            </a: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7" grpId="0" animBg="1"/>
      <p:bldP spid="7" grpId="1" animBg="1"/>
      <p:bldP spid="8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12"/>
          <p:cNvSpPr>
            <a:spLocks noGrp="1" noChangeArrowheads="1"/>
          </p:cNvSpPr>
          <p:nvPr>
            <p:ph type="title"/>
          </p:nvPr>
        </p:nvSpPr>
        <p:spPr>
          <a:xfrm>
            <a:off x="97974" y="424087"/>
            <a:ext cx="6734626" cy="784225"/>
          </a:xfrm>
        </p:spPr>
        <p:txBody>
          <a:bodyPr/>
          <a:lstStyle/>
          <a:p>
            <a:pPr eaLnBrk="1" hangingPunct="1"/>
            <a:r>
              <a:rPr lang="ru-RU" altLang="de-DE" sz="2200" dirty="0" smtClean="0">
                <a:solidFill>
                  <a:schemeClr val="tx1"/>
                </a:solidFill>
              </a:rPr>
              <a:t>С зазором</a:t>
            </a:r>
            <a:r>
              <a:rPr lang="de-DE" altLang="de-DE" sz="2200" dirty="0" smtClean="0">
                <a:solidFill>
                  <a:schemeClr val="tx1"/>
                </a:solidFill>
              </a:rPr>
              <a:t> – </a:t>
            </a:r>
            <a:r>
              <a:rPr lang="ru-RU" altLang="de-DE" sz="2200" dirty="0" smtClean="0">
                <a:solidFill>
                  <a:schemeClr val="tx1"/>
                </a:solidFill>
              </a:rPr>
              <a:t>сводная по результатам, без </a:t>
            </a:r>
            <a:r>
              <a:rPr lang="ru-RU" altLang="de-DE" sz="2200" dirty="0" err="1" smtClean="0">
                <a:solidFill>
                  <a:schemeClr val="tx1"/>
                </a:solidFill>
              </a:rPr>
              <a:t>отдельностоящей</a:t>
            </a:r>
            <a:r>
              <a:rPr lang="ru-RU" altLang="de-DE" sz="2200" dirty="0" smtClean="0">
                <a:solidFill>
                  <a:schemeClr val="tx1"/>
                </a:solidFill>
              </a:rPr>
              <a:t> - перегруз</a:t>
            </a:r>
            <a:endParaRPr lang="de-DE" altLang="de-DE" sz="2200" dirty="0" smtClean="0">
              <a:solidFill>
                <a:schemeClr val="tx1"/>
              </a:solidFill>
            </a:endParaRPr>
          </a:p>
        </p:txBody>
      </p:sp>
      <p:sp>
        <p:nvSpPr>
          <p:cNvPr id="47107" name="Rectangle 13"/>
          <p:cNvSpPr>
            <a:spLocks noChangeArrowheads="1"/>
          </p:cNvSpPr>
          <p:nvPr/>
        </p:nvSpPr>
        <p:spPr bwMode="auto">
          <a:xfrm>
            <a:off x="457200" y="5270500"/>
            <a:ext cx="63754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2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9pPr>
          </a:lstStyle>
          <a:p>
            <a:pPr algn="ctr" eaLnBrk="1" hangingPunct="1">
              <a:buFontTx/>
              <a:buNone/>
            </a:pPr>
            <a:endParaRPr lang="de-DE" altLang="de-DE"/>
          </a:p>
        </p:txBody>
      </p:sp>
      <p:sp>
        <p:nvSpPr>
          <p:cNvPr id="47108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363538" y="1400175"/>
            <a:ext cx="7599362" cy="3597275"/>
          </a:xfrm>
        </p:spPr>
        <p:txBody>
          <a:bodyPr/>
          <a:lstStyle/>
          <a:p>
            <a:pPr lvl="1" eaLnBrk="1" hangingPunct="1">
              <a:lnSpc>
                <a:spcPct val="90000"/>
              </a:lnSpc>
            </a:pPr>
            <a:endParaRPr lang="de-DE" altLang="de-DE" smtClean="0"/>
          </a:p>
          <a:p>
            <a:pPr lvl="1" eaLnBrk="1" hangingPunct="1">
              <a:lnSpc>
                <a:spcPct val="90000"/>
              </a:lnSpc>
            </a:pPr>
            <a:endParaRPr lang="de-DE" altLang="de-DE" smtClean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78381"/>
            <a:ext cx="7958215" cy="5668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hteck 5"/>
          <p:cNvSpPr/>
          <p:nvPr/>
        </p:nvSpPr>
        <p:spPr>
          <a:xfrm>
            <a:off x="4506686" y="4136571"/>
            <a:ext cx="3374570" cy="544286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" name="TextBox 1"/>
          <p:cNvSpPr txBox="1"/>
          <p:nvPr/>
        </p:nvSpPr>
        <p:spPr>
          <a:xfrm>
            <a:off x="3480179" y="4136571"/>
            <a:ext cx="13953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Конвекция</a:t>
            </a:r>
          </a:p>
          <a:p>
            <a:r>
              <a:rPr lang="ru-RU" dirty="0" smtClean="0"/>
              <a:t>Стена </a:t>
            </a:r>
            <a:r>
              <a:rPr lang="ru-RU" dirty="0" err="1" smtClean="0"/>
              <a:t>здан</a:t>
            </a: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273945792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12"/>
          <p:cNvSpPr>
            <a:spLocks noGrp="1" noChangeArrowheads="1"/>
          </p:cNvSpPr>
          <p:nvPr>
            <p:ph type="title"/>
          </p:nvPr>
        </p:nvSpPr>
        <p:spPr>
          <a:xfrm>
            <a:off x="95250" y="663575"/>
            <a:ext cx="6737350" cy="78422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altLang="de-DE" sz="2600" dirty="0" smtClean="0"/>
              <a:t>Предложение об исследовании</a:t>
            </a:r>
            <a:endParaRPr lang="de-DE" altLang="de-DE" sz="2600" dirty="0" smtClean="0"/>
          </a:p>
        </p:txBody>
      </p:sp>
      <p:sp>
        <p:nvSpPr>
          <p:cNvPr id="6147" name="Rectangle 13"/>
          <p:cNvSpPr>
            <a:spLocks noChangeArrowheads="1"/>
          </p:cNvSpPr>
          <p:nvPr/>
        </p:nvSpPr>
        <p:spPr bwMode="auto">
          <a:xfrm>
            <a:off x="457200" y="5270500"/>
            <a:ext cx="63754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2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9pPr>
          </a:lstStyle>
          <a:p>
            <a:pPr algn="ctr" eaLnBrk="1" hangingPunct="1">
              <a:buFontTx/>
              <a:buNone/>
            </a:pPr>
            <a:endParaRPr lang="de-DE" altLang="de-DE"/>
          </a:p>
        </p:txBody>
      </p:sp>
      <p:sp>
        <p:nvSpPr>
          <p:cNvPr id="6148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-400505" y="1374775"/>
            <a:ext cx="8499475" cy="5483225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None/>
            </a:pPr>
            <a:endParaRPr lang="de-DE" altLang="de-DE" sz="2600" dirty="0" smtClean="0"/>
          </a:p>
          <a:p>
            <a:pPr lvl="1" eaLnBrk="1" hangingPunct="1">
              <a:lnSpc>
                <a:spcPct val="90000"/>
              </a:lnSpc>
            </a:pPr>
            <a:r>
              <a:rPr lang="ru-RU" altLang="de-DE" b="0" i="1" dirty="0" smtClean="0"/>
              <a:t>Печи, которые пристроены к стене здания, должны иметь воздушный зазор между нагревающейся поверхностью и стеной не менее 5см.</a:t>
            </a:r>
            <a:r>
              <a:rPr lang="de-AT" altLang="de-DE" b="0" i="1" dirty="0" smtClean="0"/>
              <a:t> </a:t>
            </a:r>
            <a:r>
              <a:rPr lang="ru-RU" altLang="de-DE" i="1" u="sng" dirty="0" smtClean="0"/>
              <a:t>Если стена здания горючая, то действуют повышенные требования согласно</a:t>
            </a:r>
            <a:r>
              <a:rPr lang="de-AT" altLang="de-DE" i="1" u="sng" dirty="0" smtClean="0"/>
              <a:t> ÖNORM B 8311</a:t>
            </a:r>
            <a:r>
              <a:rPr lang="de-AT" altLang="de-DE" i="1" dirty="0" smtClean="0"/>
              <a:t>. </a:t>
            </a:r>
          </a:p>
          <a:p>
            <a:pPr lvl="1" eaLnBrk="1" hangingPunct="1">
              <a:lnSpc>
                <a:spcPct val="90000"/>
              </a:lnSpc>
            </a:pPr>
            <a:r>
              <a:rPr lang="ru-RU" altLang="de-DE" b="0" i="1" dirty="0" smtClean="0"/>
              <a:t>Воздушный зазор должен быть выполнен таким образом, чтобы не возникало застоя тепла. </a:t>
            </a:r>
            <a:r>
              <a:rPr lang="ru-RU" altLang="de-DE" b="0" i="1" dirty="0" err="1" smtClean="0"/>
              <a:t>Зазоы</a:t>
            </a:r>
            <a:r>
              <a:rPr lang="ru-RU" altLang="de-DE" b="0" i="1" dirty="0" smtClean="0"/>
              <a:t> для входа и выхода воздуха должны быть достаточного размера. </a:t>
            </a:r>
            <a:endParaRPr lang="de-AT" altLang="de-DE" b="0" i="1" dirty="0" smtClean="0"/>
          </a:p>
          <a:p>
            <a:pPr lvl="1" eaLnBrk="1" hangingPunct="1">
              <a:lnSpc>
                <a:spcPct val="90000"/>
              </a:lnSpc>
            </a:pPr>
            <a:r>
              <a:rPr lang="ru-RU" altLang="de-DE" b="0" i="1" dirty="0" smtClean="0"/>
              <a:t>Воздушный зазор предпочтительней, чтобы печь могла отдавать тепло в помещение. Следующим аспектом является выполнение противопожарных норм</a:t>
            </a:r>
            <a:r>
              <a:rPr lang="de-AT" altLang="de-DE" b="0" i="1" dirty="0" smtClean="0"/>
              <a:t> (</a:t>
            </a:r>
            <a:r>
              <a:rPr lang="ru-RU" altLang="de-DE" b="0" i="1" dirty="0" smtClean="0"/>
              <a:t>например, горючая встроенная мебель по другую сторону стены, к которой осуществляется пристройка)</a:t>
            </a:r>
            <a:r>
              <a:rPr lang="de-AT" altLang="de-DE" b="0" i="1" dirty="0" smtClean="0"/>
              <a:t>.</a:t>
            </a:r>
            <a:endParaRPr lang="de-DE" altLang="de-DE" b="0" i="1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12"/>
          <p:cNvSpPr>
            <a:spLocks noGrp="1" noChangeArrowheads="1"/>
          </p:cNvSpPr>
          <p:nvPr>
            <p:ph type="title"/>
          </p:nvPr>
        </p:nvSpPr>
        <p:spPr>
          <a:xfrm>
            <a:off x="431800" y="718009"/>
            <a:ext cx="6400800" cy="784225"/>
          </a:xfrm>
        </p:spPr>
        <p:txBody>
          <a:bodyPr/>
          <a:lstStyle/>
          <a:p>
            <a:pPr algn="l" eaLnBrk="1" hangingPunct="1"/>
            <a:r>
              <a:rPr lang="ru-RU" altLang="de-DE" dirty="0" smtClean="0"/>
              <a:t>С зазором – сравнение вентилирование - изоляция</a:t>
            </a:r>
            <a:endParaRPr lang="de-DE" altLang="de-DE" dirty="0" smtClean="0"/>
          </a:p>
        </p:txBody>
      </p:sp>
      <p:sp>
        <p:nvSpPr>
          <p:cNvPr id="48131" name="Rectangle 13"/>
          <p:cNvSpPr>
            <a:spLocks noChangeArrowheads="1"/>
          </p:cNvSpPr>
          <p:nvPr/>
        </p:nvSpPr>
        <p:spPr bwMode="auto">
          <a:xfrm>
            <a:off x="457200" y="5270500"/>
            <a:ext cx="63754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2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9pPr>
          </a:lstStyle>
          <a:p>
            <a:pPr algn="ctr" eaLnBrk="1" hangingPunct="1">
              <a:buFontTx/>
              <a:buNone/>
            </a:pPr>
            <a:endParaRPr lang="de-DE" altLang="de-DE"/>
          </a:p>
        </p:txBody>
      </p:sp>
      <p:sp>
        <p:nvSpPr>
          <p:cNvPr id="48132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0" y="1792071"/>
            <a:ext cx="7962900" cy="359727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altLang="de-DE" sz="2300" b="0" dirty="0" smtClean="0"/>
              <a:t>Температура выходящих газов</a:t>
            </a:r>
            <a:endParaRPr lang="de-DE" altLang="de-DE" sz="2300" b="0" dirty="0" smtClean="0"/>
          </a:p>
          <a:p>
            <a:pPr lvl="1" eaLnBrk="1" hangingPunct="1">
              <a:lnSpc>
                <a:spcPct val="90000"/>
              </a:lnSpc>
            </a:pPr>
            <a:r>
              <a:rPr lang="ru-RU" altLang="de-DE" sz="2100" b="0" dirty="0" smtClean="0"/>
              <a:t>Слегка повышается от </a:t>
            </a:r>
            <a:r>
              <a:rPr lang="ru-RU" altLang="de-DE" sz="2100" b="0" dirty="0" err="1" smtClean="0"/>
              <a:t>отдельностоящего</a:t>
            </a:r>
            <a:r>
              <a:rPr lang="ru-RU" altLang="de-DE" sz="2100" b="0" dirty="0" smtClean="0"/>
              <a:t> варианта к изолированному</a:t>
            </a:r>
            <a:endParaRPr lang="de-DE" altLang="de-DE" sz="2100" b="0" dirty="0" smtClean="0"/>
          </a:p>
          <a:p>
            <a:pPr lvl="1" eaLnBrk="1" hangingPunct="1">
              <a:lnSpc>
                <a:spcPct val="90000"/>
              </a:lnSpc>
            </a:pPr>
            <a:r>
              <a:rPr lang="ru-RU" altLang="de-DE" sz="2100" b="0" dirty="0" smtClean="0"/>
              <a:t>Данные лежат в нормальной области колебаний для практики</a:t>
            </a:r>
            <a:r>
              <a:rPr lang="de-DE" altLang="de-DE" sz="2100" b="0" dirty="0" smtClean="0"/>
              <a:t> </a:t>
            </a:r>
            <a:endParaRPr lang="de-DE" altLang="de-DE" sz="2100" b="0" dirty="0" smtClean="0"/>
          </a:p>
          <a:p>
            <a:pPr lvl="1" eaLnBrk="1" hangingPunct="1">
              <a:lnSpc>
                <a:spcPct val="90000"/>
              </a:lnSpc>
            </a:pPr>
            <a:r>
              <a:rPr lang="ru-RU" altLang="de-DE" sz="2100" b="0" dirty="0" smtClean="0"/>
              <a:t>Тем самым уменьшение КПД из-за изоляции не установлено</a:t>
            </a:r>
            <a:endParaRPr lang="de-DE" altLang="de-DE" sz="2100" b="0" dirty="0" smtClean="0"/>
          </a:p>
          <a:p>
            <a:pPr lvl="1" eaLnBrk="1" hangingPunct="1">
              <a:lnSpc>
                <a:spcPct val="90000"/>
              </a:lnSpc>
            </a:pPr>
            <a:endParaRPr lang="de-DE" altLang="de-DE" sz="2100" b="0" dirty="0" smtClean="0"/>
          </a:p>
          <a:p>
            <a:pPr eaLnBrk="1" hangingPunct="1">
              <a:lnSpc>
                <a:spcPct val="90000"/>
              </a:lnSpc>
            </a:pPr>
            <a:r>
              <a:rPr lang="ru-RU" altLang="de-DE" sz="2300" b="0" dirty="0" smtClean="0"/>
              <a:t>Средние температуры на поверхности печи самые высокие в изолированном варианте, самые низкие в свободностоящей и варианте 1</a:t>
            </a:r>
            <a:r>
              <a:rPr lang="de-DE" altLang="de-DE" sz="2300" b="0" dirty="0" smtClean="0"/>
              <a:t>(75%)</a:t>
            </a:r>
            <a:endParaRPr lang="de-DE" altLang="de-DE" sz="2300" b="0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12"/>
          <p:cNvSpPr>
            <a:spLocks noGrp="1" noChangeArrowheads="1"/>
          </p:cNvSpPr>
          <p:nvPr>
            <p:ph type="title"/>
          </p:nvPr>
        </p:nvSpPr>
        <p:spPr>
          <a:xfrm>
            <a:off x="431800" y="718009"/>
            <a:ext cx="6400800" cy="784225"/>
          </a:xfrm>
        </p:spPr>
        <p:txBody>
          <a:bodyPr/>
          <a:lstStyle/>
          <a:p>
            <a:pPr algn="l" eaLnBrk="1" hangingPunct="1"/>
            <a:r>
              <a:rPr lang="ru-RU" altLang="de-DE" dirty="0" smtClean="0"/>
              <a:t>Печи с зазором – сравнение вентиляция - изоляция</a:t>
            </a:r>
            <a:endParaRPr lang="de-DE" altLang="de-DE" dirty="0" smtClean="0"/>
          </a:p>
        </p:txBody>
      </p:sp>
      <p:sp>
        <p:nvSpPr>
          <p:cNvPr id="48131" name="Rectangle 13"/>
          <p:cNvSpPr>
            <a:spLocks noChangeArrowheads="1"/>
          </p:cNvSpPr>
          <p:nvPr/>
        </p:nvSpPr>
        <p:spPr bwMode="auto">
          <a:xfrm>
            <a:off x="457200" y="5270500"/>
            <a:ext cx="63754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2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9pPr>
          </a:lstStyle>
          <a:p>
            <a:pPr algn="ctr" eaLnBrk="1" hangingPunct="1">
              <a:buFontTx/>
              <a:buNone/>
            </a:pPr>
            <a:endParaRPr lang="de-DE" altLang="de-DE"/>
          </a:p>
        </p:txBody>
      </p:sp>
      <p:sp>
        <p:nvSpPr>
          <p:cNvPr id="48132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0" y="1792071"/>
            <a:ext cx="7962900" cy="359727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altLang="de-DE" sz="2300" b="0" dirty="0" smtClean="0"/>
              <a:t>Уменьшение свободного вентиляционного пространства существенно повышает температуру конвекционного воздуха и температуры на стене здания.</a:t>
            </a:r>
            <a:endParaRPr lang="de-AT" altLang="de-DE" sz="2300" b="0" dirty="0" smtClean="0"/>
          </a:p>
          <a:p>
            <a:pPr eaLnBrk="1" hangingPunct="1">
              <a:lnSpc>
                <a:spcPct val="90000"/>
              </a:lnSpc>
            </a:pPr>
            <a:endParaRPr lang="de-AT" altLang="de-DE" sz="2300" b="0" dirty="0"/>
          </a:p>
          <a:p>
            <a:pPr eaLnBrk="1" hangingPunct="1">
              <a:lnSpc>
                <a:spcPct val="90000"/>
              </a:lnSpc>
            </a:pPr>
            <a:r>
              <a:rPr lang="ru-RU" altLang="de-DE" sz="2300" b="0" dirty="0" smtClean="0"/>
              <a:t>Вариант 2 с воздушным </a:t>
            </a:r>
            <a:r>
              <a:rPr lang="ru-RU" altLang="de-DE" sz="2300" b="0" dirty="0" err="1" smtClean="0"/>
              <a:t>зазоро</a:t>
            </a:r>
            <a:r>
              <a:rPr lang="de-AT" altLang="de-DE" sz="2300" b="0" dirty="0" smtClean="0"/>
              <a:t> </a:t>
            </a:r>
            <a:r>
              <a:rPr lang="de-AT" altLang="de-DE" sz="2300" b="0" dirty="0" smtClean="0"/>
              <a:t>(20%) </a:t>
            </a:r>
            <a:r>
              <a:rPr lang="ru-RU" altLang="de-DE" sz="2300" b="0" dirty="0" smtClean="0"/>
              <a:t>при перегрузе показал самые высокие температуры на стене здания. Температуры изолированного варианта почти равны варианту 1 </a:t>
            </a:r>
            <a:r>
              <a:rPr lang="de-AT" altLang="de-DE" sz="2300" b="0" dirty="0" smtClean="0"/>
              <a:t>(</a:t>
            </a:r>
            <a:r>
              <a:rPr lang="de-AT" altLang="de-DE" sz="2300" b="0" dirty="0" smtClean="0"/>
              <a:t>75%).</a:t>
            </a:r>
            <a:endParaRPr lang="de-AT" altLang="de-DE" sz="2300" b="0" dirty="0"/>
          </a:p>
          <a:p>
            <a:pPr eaLnBrk="1" hangingPunct="1">
              <a:lnSpc>
                <a:spcPct val="90000"/>
              </a:lnSpc>
            </a:pPr>
            <a:endParaRPr lang="de-DE" altLang="de-DE" sz="2300" b="0" dirty="0" smtClean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3457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13"/>
          <p:cNvSpPr>
            <a:spLocks noChangeArrowheads="1"/>
          </p:cNvSpPr>
          <p:nvPr/>
        </p:nvSpPr>
        <p:spPr bwMode="auto">
          <a:xfrm>
            <a:off x="457200" y="5270500"/>
            <a:ext cx="63754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2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9pPr>
          </a:lstStyle>
          <a:p>
            <a:pPr algn="ctr" eaLnBrk="1" hangingPunct="1">
              <a:buFontTx/>
              <a:buNone/>
            </a:pPr>
            <a:endParaRPr lang="de-DE" altLang="de-DE"/>
          </a:p>
        </p:txBody>
      </p:sp>
      <p:sp>
        <p:nvSpPr>
          <p:cNvPr id="80899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156704" y="666750"/>
            <a:ext cx="7599362" cy="359727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altLang="de-DE" sz="2200" dirty="0" smtClean="0"/>
              <a:t>Без зазора</a:t>
            </a:r>
            <a:r>
              <a:rPr lang="de-DE" altLang="de-DE" sz="2200" dirty="0" smtClean="0"/>
              <a:t> </a:t>
            </a:r>
            <a:r>
              <a:rPr lang="de-DE" altLang="de-DE" sz="2200" dirty="0"/>
              <a:t>- </a:t>
            </a:r>
            <a:r>
              <a:rPr lang="ru-RU" altLang="de-DE" sz="2200" dirty="0" smtClean="0"/>
              <a:t>зазор</a:t>
            </a:r>
            <a:r>
              <a:rPr lang="de-DE" altLang="de-DE" sz="2200" dirty="0" smtClean="0"/>
              <a:t> </a:t>
            </a:r>
            <a:r>
              <a:rPr lang="de-DE" altLang="de-DE" sz="2200" dirty="0" smtClean="0"/>
              <a:t>(20%) - </a:t>
            </a:r>
            <a:r>
              <a:rPr lang="ru-RU" altLang="de-DE" sz="2200" dirty="0" smtClean="0"/>
              <a:t>перегруз</a:t>
            </a:r>
            <a:endParaRPr lang="de-DE" altLang="de-DE" sz="2200" dirty="0" smtClean="0"/>
          </a:p>
          <a:p>
            <a:pPr eaLnBrk="1" hangingPunct="1">
              <a:lnSpc>
                <a:spcPct val="90000"/>
              </a:lnSpc>
            </a:pPr>
            <a:endParaRPr lang="de-DE" altLang="de-DE" sz="2200" dirty="0" smtClean="0">
              <a:solidFill>
                <a:srgbClr val="FF0000"/>
              </a:solidFill>
            </a:endParaRPr>
          </a:p>
          <a:p>
            <a:pPr eaLnBrk="1" hangingPunct="1">
              <a:lnSpc>
                <a:spcPct val="90000"/>
              </a:lnSpc>
            </a:pPr>
            <a:endParaRPr lang="de-DE" altLang="de-DE" sz="2200" dirty="0" smtClean="0">
              <a:solidFill>
                <a:srgbClr val="FF0000"/>
              </a:solidFill>
            </a:endParaRPr>
          </a:p>
          <a:p>
            <a:pPr eaLnBrk="1" hangingPunct="1">
              <a:lnSpc>
                <a:spcPct val="90000"/>
              </a:lnSpc>
            </a:pPr>
            <a:endParaRPr lang="de-DE" altLang="de-DE" sz="2600" dirty="0" smtClean="0"/>
          </a:p>
        </p:txBody>
      </p:sp>
      <p:pic>
        <p:nvPicPr>
          <p:cNvPr id="8090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1123950"/>
            <a:ext cx="88392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00501" y="2347415"/>
            <a:ext cx="2608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Температуры на стене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070963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13"/>
          <p:cNvSpPr>
            <a:spLocks noChangeArrowheads="1"/>
          </p:cNvSpPr>
          <p:nvPr/>
        </p:nvSpPr>
        <p:spPr bwMode="auto">
          <a:xfrm>
            <a:off x="457200" y="5270500"/>
            <a:ext cx="63754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2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9pPr>
          </a:lstStyle>
          <a:p>
            <a:pPr algn="ctr" eaLnBrk="1" hangingPunct="1">
              <a:buFontTx/>
              <a:buNone/>
            </a:pPr>
            <a:endParaRPr lang="de-DE" altLang="de-DE"/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363538" y="666750"/>
            <a:ext cx="7599362" cy="359727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altLang="de-DE" sz="2600" dirty="0" smtClean="0"/>
              <a:t>Без зазора</a:t>
            </a:r>
            <a:r>
              <a:rPr lang="de-DE" altLang="de-DE" sz="2600" dirty="0" smtClean="0"/>
              <a:t> </a:t>
            </a:r>
            <a:r>
              <a:rPr lang="de-DE" altLang="de-DE" sz="2600" dirty="0"/>
              <a:t>- </a:t>
            </a:r>
            <a:r>
              <a:rPr lang="ru-RU" altLang="de-DE" sz="2600" dirty="0" smtClean="0"/>
              <a:t>изоляция</a:t>
            </a:r>
            <a:r>
              <a:rPr lang="de-DE" altLang="de-DE" sz="2600" dirty="0" smtClean="0"/>
              <a:t> </a:t>
            </a:r>
            <a:r>
              <a:rPr lang="de-DE" altLang="de-DE" sz="2600" dirty="0"/>
              <a:t>- </a:t>
            </a:r>
            <a:r>
              <a:rPr lang="ru-RU" altLang="de-DE" sz="2600" dirty="0" smtClean="0"/>
              <a:t>перегруз</a:t>
            </a:r>
            <a:endParaRPr lang="de-DE" altLang="de-DE" sz="2600" dirty="0" smtClean="0"/>
          </a:p>
          <a:p>
            <a:pPr eaLnBrk="1" hangingPunct="1">
              <a:lnSpc>
                <a:spcPct val="90000"/>
              </a:lnSpc>
            </a:pPr>
            <a:endParaRPr lang="de-DE" altLang="de-DE" sz="2600" dirty="0" smtClean="0"/>
          </a:p>
          <a:p>
            <a:pPr eaLnBrk="1" hangingPunct="1">
              <a:lnSpc>
                <a:spcPct val="90000"/>
              </a:lnSpc>
            </a:pPr>
            <a:endParaRPr lang="de-DE" altLang="de-DE" sz="2600" dirty="0" smtClean="0"/>
          </a:p>
          <a:p>
            <a:pPr eaLnBrk="1" hangingPunct="1">
              <a:lnSpc>
                <a:spcPct val="90000"/>
              </a:lnSpc>
            </a:pPr>
            <a:endParaRPr lang="de-DE" altLang="de-DE" sz="2600" dirty="0" smtClean="0"/>
          </a:p>
          <a:p>
            <a:pPr eaLnBrk="1" hangingPunct="1">
              <a:lnSpc>
                <a:spcPct val="90000"/>
              </a:lnSpc>
            </a:pPr>
            <a:endParaRPr lang="de-DE" altLang="de-DE" sz="2600" dirty="0" smtClean="0"/>
          </a:p>
        </p:txBody>
      </p:sp>
      <p:pic>
        <p:nvPicPr>
          <p:cNvPr id="8704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5688"/>
            <a:ext cx="8974138" cy="5802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59558" y="2265528"/>
            <a:ext cx="2608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Температуры на стене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497684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12"/>
          <p:cNvSpPr>
            <a:spLocks noGrp="1" noChangeArrowheads="1"/>
          </p:cNvSpPr>
          <p:nvPr>
            <p:ph type="title"/>
          </p:nvPr>
        </p:nvSpPr>
        <p:spPr>
          <a:xfrm>
            <a:off x="0" y="511175"/>
            <a:ext cx="6832600" cy="784225"/>
          </a:xfrm>
        </p:spPr>
        <p:txBody>
          <a:bodyPr/>
          <a:lstStyle/>
          <a:p>
            <a:pPr eaLnBrk="1" hangingPunct="1"/>
            <a:r>
              <a:rPr lang="ru-RU" altLang="de-DE" sz="2200" dirty="0">
                <a:solidFill>
                  <a:schemeClr val="tx1"/>
                </a:solidFill>
              </a:rPr>
              <a:t> </a:t>
            </a:r>
            <a:r>
              <a:rPr lang="ru-RU" altLang="de-DE" sz="2200" dirty="0" smtClean="0">
                <a:solidFill>
                  <a:schemeClr val="tx1"/>
                </a:solidFill>
              </a:rPr>
              <a:t>Печи без зазора</a:t>
            </a:r>
            <a:r>
              <a:rPr lang="de-DE" altLang="de-DE" sz="2200" dirty="0" smtClean="0">
                <a:solidFill>
                  <a:schemeClr val="tx1"/>
                </a:solidFill>
              </a:rPr>
              <a:t> –</a:t>
            </a:r>
            <a:r>
              <a:rPr lang="ru-RU" altLang="de-DE" sz="2200" dirty="0" smtClean="0">
                <a:solidFill>
                  <a:schemeClr val="tx1"/>
                </a:solidFill>
              </a:rPr>
              <a:t> общие данные - номинальная</a:t>
            </a:r>
            <a:endParaRPr lang="de-DE" altLang="de-DE" sz="2200" dirty="0" smtClean="0">
              <a:solidFill>
                <a:schemeClr val="tx1"/>
              </a:solidFill>
            </a:endParaRPr>
          </a:p>
        </p:txBody>
      </p:sp>
      <p:sp>
        <p:nvSpPr>
          <p:cNvPr id="89091" name="Rectangle 13"/>
          <p:cNvSpPr>
            <a:spLocks noChangeArrowheads="1"/>
          </p:cNvSpPr>
          <p:nvPr/>
        </p:nvSpPr>
        <p:spPr bwMode="auto">
          <a:xfrm>
            <a:off x="457200" y="5270500"/>
            <a:ext cx="63754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2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9pPr>
          </a:lstStyle>
          <a:p>
            <a:pPr algn="ctr" eaLnBrk="1" hangingPunct="1">
              <a:buFontTx/>
              <a:buNone/>
            </a:pPr>
            <a:endParaRPr lang="de-DE" altLang="de-DE"/>
          </a:p>
        </p:txBody>
      </p:sp>
      <p:sp>
        <p:nvSpPr>
          <p:cNvPr id="89092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363538" y="1400175"/>
            <a:ext cx="7599362" cy="3597275"/>
          </a:xfrm>
        </p:spPr>
        <p:txBody>
          <a:bodyPr/>
          <a:lstStyle/>
          <a:p>
            <a:pPr lvl="1" eaLnBrk="1" hangingPunct="1">
              <a:lnSpc>
                <a:spcPct val="90000"/>
              </a:lnSpc>
            </a:pPr>
            <a:endParaRPr lang="de-DE" altLang="de-DE" smtClean="0"/>
          </a:p>
          <a:p>
            <a:pPr lvl="1" eaLnBrk="1" hangingPunct="1">
              <a:lnSpc>
                <a:spcPct val="90000"/>
              </a:lnSpc>
            </a:pPr>
            <a:endParaRPr lang="de-DE" altLang="de-DE" smtClean="0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99503"/>
            <a:ext cx="9172952" cy="5447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hteck 5"/>
          <p:cNvSpPr/>
          <p:nvPr/>
        </p:nvSpPr>
        <p:spPr>
          <a:xfrm>
            <a:off x="4454978" y="3249385"/>
            <a:ext cx="4582886" cy="892629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7" name="Rechteck 6"/>
          <p:cNvSpPr/>
          <p:nvPr/>
        </p:nvSpPr>
        <p:spPr>
          <a:xfrm>
            <a:off x="4454978" y="4381500"/>
            <a:ext cx="4599215" cy="576943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8" name="Rechteck 7"/>
          <p:cNvSpPr/>
          <p:nvPr/>
        </p:nvSpPr>
        <p:spPr>
          <a:xfrm>
            <a:off x="4471307" y="5192486"/>
            <a:ext cx="4582886" cy="1567543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12"/>
          <p:cNvSpPr>
            <a:spLocks noGrp="1" noChangeArrowheads="1"/>
          </p:cNvSpPr>
          <p:nvPr>
            <p:ph type="title"/>
          </p:nvPr>
        </p:nvSpPr>
        <p:spPr>
          <a:xfrm>
            <a:off x="97971" y="445859"/>
            <a:ext cx="6734629" cy="784225"/>
          </a:xfrm>
        </p:spPr>
        <p:txBody>
          <a:bodyPr/>
          <a:lstStyle/>
          <a:p>
            <a:pPr eaLnBrk="1" hangingPunct="1"/>
            <a:r>
              <a:rPr lang="ru-RU" altLang="de-DE" sz="2200" dirty="0" smtClean="0">
                <a:solidFill>
                  <a:schemeClr val="tx1"/>
                </a:solidFill>
              </a:rPr>
              <a:t>Печи без зазора</a:t>
            </a:r>
            <a:r>
              <a:rPr lang="de-DE" altLang="de-DE" sz="2200" dirty="0" smtClean="0">
                <a:solidFill>
                  <a:schemeClr val="tx1"/>
                </a:solidFill>
              </a:rPr>
              <a:t> – </a:t>
            </a:r>
            <a:r>
              <a:rPr lang="ru-RU" altLang="de-DE" sz="2200" dirty="0" smtClean="0">
                <a:solidFill>
                  <a:schemeClr val="tx1"/>
                </a:solidFill>
              </a:rPr>
              <a:t>общие данные - перегруз</a:t>
            </a:r>
            <a:endParaRPr lang="de-DE" altLang="de-DE" sz="2200" dirty="0" smtClean="0">
              <a:solidFill>
                <a:schemeClr val="tx1"/>
              </a:solidFill>
            </a:endParaRPr>
          </a:p>
        </p:txBody>
      </p:sp>
      <p:sp>
        <p:nvSpPr>
          <p:cNvPr id="89091" name="Rectangle 13"/>
          <p:cNvSpPr>
            <a:spLocks noChangeArrowheads="1"/>
          </p:cNvSpPr>
          <p:nvPr/>
        </p:nvSpPr>
        <p:spPr bwMode="auto">
          <a:xfrm>
            <a:off x="457200" y="5270500"/>
            <a:ext cx="63754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2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9pPr>
          </a:lstStyle>
          <a:p>
            <a:pPr algn="ctr" eaLnBrk="1" hangingPunct="1">
              <a:buFontTx/>
              <a:buNone/>
            </a:pPr>
            <a:endParaRPr lang="de-DE" altLang="de-DE"/>
          </a:p>
        </p:txBody>
      </p:sp>
      <p:sp>
        <p:nvSpPr>
          <p:cNvPr id="89092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363538" y="1400175"/>
            <a:ext cx="7599362" cy="3597275"/>
          </a:xfrm>
        </p:spPr>
        <p:txBody>
          <a:bodyPr/>
          <a:lstStyle/>
          <a:p>
            <a:pPr lvl="1" eaLnBrk="1" hangingPunct="1">
              <a:lnSpc>
                <a:spcPct val="90000"/>
              </a:lnSpc>
            </a:pPr>
            <a:endParaRPr lang="de-DE" altLang="de-DE" smtClean="0"/>
          </a:p>
          <a:p>
            <a:pPr lvl="1" eaLnBrk="1" hangingPunct="1">
              <a:lnSpc>
                <a:spcPct val="90000"/>
              </a:lnSpc>
            </a:pPr>
            <a:endParaRPr lang="de-DE" altLang="de-DE" smtClean="0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6" y="1159330"/>
            <a:ext cx="7946571" cy="5683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hteck 5"/>
          <p:cNvSpPr/>
          <p:nvPr/>
        </p:nvSpPr>
        <p:spPr>
          <a:xfrm>
            <a:off x="4463143" y="4114800"/>
            <a:ext cx="3418114" cy="642257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50935421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12"/>
          <p:cNvSpPr>
            <a:spLocks noGrp="1" noChangeArrowheads="1"/>
          </p:cNvSpPr>
          <p:nvPr>
            <p:ph type="title"/>
          </p:nvPr>
        </p:nvSpPr>
        <p:spPr>
          <a:xfrm>
            <a:off x="431800" y="718009"/>
            <a:ext cx="6400800" cy="784225"/>
          </a:xfrm>
        </p:spPr>
        <p:txBody>
          <a:bodyPr/>
          <a:lstStyle/>
          <a:p>
            <a:pPr algn="l" eaLnBrk="1" hangingPunct="1"/>
            <a:r>
              <a:rPr lang="ru-RU" altLang="de-DE" dirty="0" smtClean="0"/>
              <a:t>Печи без зазора – сравнение вентиляция - изоляция</a:t>
            </a:r>
            <a:endParaRPr lang="de-DE" altLang="de-DE" dirty="0" smtClean="0"/>
          </a:p>
        </p:txBody>
      </p:sp>
      <p:sp>
        <p:nvSpPr>
          <p:cNvPr id="48131" name="Rectangle 13"/>
          <p:cNvSpPr>
            <a:spLocks noChangeArrowheads="1"/>
          </p:cNvSpPr>
          <p:nvPr/>
        </p:nvSpPr>
        <p:spPr bwMode="auto">
          <a:xfrm>
            <a:off x="457200" y="5270500"/>
            <a:ext cx="63754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2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9pPr>
          </a:lstStyle>
          <a:p>
            <a:pPr algn="ctr" eaLnBrk="1" hangingPunct="1">
              <a:buFontTx/>
              <a:buNone/>
            </a:pPr>
            <a:endParaRPr lang="de-DE" altLang="de-DE"/>
          </a:p>
        </p:txBody>
      </p:sp>
      <p:sp>
        <p:nvSpPr>
          <p:cNvPr id="48132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0" y="1792071"/>
            <a:ext cx="7962900" cy="359727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altLang="de-DE" sz="2300" b="0" dirty="0" smtClean="0"/>
              <a:t>Температура выходящих газов</a:t>
            </a:r>
            <a:endParaRPr lang="de-DE" altLang="de-DE" sz="2300" b="0" dirty="0" smtClean="0"/>
          </a:p>
          <a:p>
            <a:pPr lvl="1" eaLnBrk="1" hangingPunct="1">
              <a:lnSpc>
                <a:spcPct val="90000"/>
              </a:lnSpc>
            </a:pPr>
            <a:r>
              <a:rPr lang="ru-RU" altLang="de-DE" sz="2100" b="0" dirty="0">
                <a:solidFill>
                  <a:srgbClr val="000000"/>
                </a:solidFill>
              </a:rPr>
              <a:t>Слегка повышается от </a:t>
            </a:r>
            <a:r>
              <a:rPr lang="ru-RU" altLang="de-DE" sz="2100" b="0" dirty="0" err="1">
                <a:solidFill>
                  <a:srgbClr val="000000"/>
                </a:solidFill>
              </a:rPr>
              <a:t>отдельностоящего</a:t>
            </a:r>
            <a:r>
              <a:rPr lang="ru-RU" altLang="de-DE" sz="2100" b="0" dirty="0">
                <a:solidFill>
                  <a:srgbClr val="000000"/>
                </a:solidFill>
              </a:rPr>
              <a:t> варианта к изолированному</a:t>
            </a:r>
            <a:endParaRPr lang="de-DE" altLang="de-DE" sz="2100" b="0" dirty="0">
              <a:solidFill>
                <a:srgbClr val="000000"/>
              </a:solidFill>
            </a:endParaRPr>
          </a:p>
          <a:p>
            <a:pPr lvl="1" eaLnBrk="1" hangingPunct="1">
              <a:lnSpc>
                <a:spcPct val="90000"/>
              </a:lnSpc>
            </a:pPr>
            <a:r>
              <a:rPr lang="ru-RU" altLang="de-DE" sz="2100" b="0" dirty="0">
                <a:solidFill>
                  <a:srgbClr val="000000"/>
                </a:solidFill>
              </a:rPr>
              <a:t>Данные лежат в нормальной области колебаний для практики</a:t>
            </a:r>
            <a:r>
              <a:rPr lang="de-DE" altLang="de-DE" sz="2100" b="0" dirty="0">
                <a:solidFill>
                  <a:srgbClr val="000000"/>
                </a:solidFill>
              </a:rPr>
              <a:t> </a:t>
            </a:r>
          </a:p>
          <a:p>
            <a:pPr lvl="1" eaLnBrk="1" hangingPunct="1">
              <a:lnSpc>
                <a:spcPct val="90000"/>
              </a:lnSpc>
            </a:pPr>
            <a:r>
              <a:rPr lang="ru-RU" altLang="de-DE" sz="2100" b="0" dirty="0">
                <a:solidFill>
                  <a:srgbClr val="000000"/>
                </a:solidFill>
              </a:rPr>
              <a:t>Тем самым уменьшение КПД из-за изоляции не установлено</a:t>
            </a:r>
            <a:endParaRPr lang="de-DE" altLang="de-DE" sz="2100" b="0" dirty="0">
              <a:solidFill>
                <a:srgbClr val="000000"/>
              </a:solidFill>
            </a:endParaRPr>
          </a:p>
          <a:p>
            <a:pPr marL="457200" lvl="1" indent="0" eaLnBrk="1" hangingPunct="1">
              <a:lnSpc>
                <a:spcPct val="90000"/>
              </a:lnSpc>
              <a:buNone/>
            </a:pPr>
            <a:endParaRPr lang="de-DE" altLang="de-DE" sz="2100" b="0" dirty="0" smtClean="0"/>
          </a:p>
          <a:p>
            <a:pPr eaLnBrk="1" hangingPunct="1">
              <a:lnSpc>
                <a:spcPct val="90000"/>
              </a:lnSpc>
            </a:pPr>
            <a:r>
              <a:rPr lang="ru-RU" altLang="de-DE" sz="2300" b="0" dirty="0" smtClean="0"/>
              <a:t>Средние температуры на поверхности печи самые низкие в свободностоящем варианте, в изолированном и вентилируемом похожие. </a:t>
            </a:r>
            <a:endParaRPr lang="de-AT" altLang="de-DE" sz="2300" b="0" dirty="0"/>
          </a:p>
        </p:txBody>
      </p:sp>
    </p:spTree>
    <p:extLst>
      <p:ext uri="{BB962C8B-B14F-4D97-AF65-F5344CB8AC3E}">
        <p14:creationId xmlns:p14="http://schemas.microsoft.com/office/powerpoint/2010/main" val="15344499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12"/>
          <p:cNvSpPr>
            <a:spLocks noGrp="1" noChangeArrowheads="1"/>
          </p:cNvSpPr>
          <p:nvPr>
            <p:ph type="title"/>
          </p:nvPr>
        </p:nvSpPr>
        <p:spPr>
          <a:xfrm>
            <a:off x="431800" y="718009"/>
            <a:ext cx="6400800" cy="784225"/>
          </a:xfrm>
        </p:spPr>
        <p:txBody>
          <a:bodyPr/>
          <a:lstStyle/>
          <a:p>
            <a:pPr algn="l" eaLnBrk="1" hangingPunct="1"/>
            <a:r>
              <a:rPr lang="ru-RU" altLang="de-DE" dirty="0" smtClean="0"/>
              <a:t>Печи без зазора</a:t>
            </a:r>
            <a:r>
              <a:rPr lang="de-DE" altLang="de-DE" dirty="0" smtClean="0"/>
              <a:t/>
            </a:r>
            <a:br>
              <a:rPr lang="de-DE" altLang="de-DE" dirty="0" smtClean="0"/>
            </a:br>
            <a:r>
              <a:rPr lang="ru-RU" altLang="de-DE" dirty="0" smtClean="0"/>
              <a:t>сравнение вентиляция - изоляция</a:t>
            </a:r>
            <a:endParaRPr lang="de-DE" altLang="de-DE" dirty="0" smtClean="0"/>
          </a:p>
        </p:txBody>
      </p:sp>
      <p:sp>
        <p:nvSpPr>
          <p:cNvPr id="48131" name="Rectangle 13"/>
          <p:cNvSpPr>
            <a:spLocks noChangeArrowheads="1"/>
          </p:cNvSpPr>
          <p:nvPr/>
        </p:nvSpPr>
        <p:spPr bwMode="auto">
          <a:xfrm>
            <a:off x="457200" y="5270500"/>
            <a:ext cx="63754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2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9pPr>
          </a:lstStyle>
          <a:p>
            <a:pPr algn="ctr" eaLnBrk="1" hangingPunct="1">
              <a:buFontTx/>
              <a:buNone/>
            </a:pPr>
            <a:endParaRPr lang="de-DE" altLang="de-DE"/>
          </a:p>
        </p:txBody>
      </p:sp>
      <p:sp>
        <p:nvSpPr>
          <p:cNvPr id="48132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0" y="1792071"/>
            <a:ext cx="7962900" cy="359727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altLang="de-DE" sz="2300" b="0" dirty="0">
                <a:solidFill>
                  <a:srgbClr val="000000"/>
                </a:solidFill>
              </a:rPr>
              <a:t>Уменьшение свободного вентиляционного пространства существенно повышает температуру конвекционного воздуха и температуры на стене здания</a:t>
            </a:r>
            <a:r>
              <a:rPr lang="de-AT" altLang="de-DE" sz="2300" b="0" dirty="0" smtClean="0"/>
              <a:t>.</a:t>
            </a:r>
            <a:endParaRPr lang="de-AT" altLang="de-DE" sz="2300" b="0" dirty="0" smtClean="0"/>
          </a:p>
          <a:p>
            <a:pPr eaLnBrk="1" hangingPunct="1">
              <a:lnSpc>
                <a:spcPct val="90000"/>
              </a:lnSpc>
            </a:pPr>
            <a:endParaRPr lang="de-AT" altLang="de-DE" sz="2300" b="0" dirty="0"/>
          </a:p>
          <a:p>
            <a:pPr eaLnBrk="1" hangingPunct="1">
              <a:lnSpc>
                <a:spcPct val="90000"/>
              </a:lnSpc>
            </a:pPr>
            <a:r>
              <a:rPr lang="ru-RU" altLang="de-DE" sz="2300" b="0" dirty="0" smtClean="0"/>
              <a:t>Печь с вентилируемым зазором вариант</a:t>
            </a:r>
            <a:r>
              <a:rPr lang="de-AT" altLang="de-DE" sz="2300" b="0" dirty="0" smtClean="0"/>
              <a:t> </a:t>
            </a:r>
            <a:r>
              <a:rPr lang="de-AT" altLang="de-DE" sz="2300" b="0" dirty="0" smtClean="0"/>
              <a:t>2 (20%) </a:t>
            </a:r>
            <a:r>
              <a:rPr lang="ru-RU" altLang="de-DE" sz="2300" b="0" dirty="0" smtClean="0"/>
              <a:t>достигла при перегрузе снова самых высоких температур на стене помещения. Данные печи с изоляцией близки данным печи с воздушным зазором вариант 1</a:t>
            </a:r>
            <a:r>
              <a:rPr lang="de-AT" altLang="de-DE" sz="2300" b="0" dirty="0" smtClean="0"/>
              <a:t>.</a:t>
            </a:r>
            <a:endParaRPr lang="de-AT" altLang="de-DE" sz="2300" b="0" dirty="0"/>
          </a:p>
          <a:p>
            <a:pPr eaLnBrk="1" hangingPunct="1">
              <a:lnSpc>
                <a:spcPct val="90000"/>
              </a:lnSpc>
            </a:pPr>
            <a:endParaRPr lang="de-DE" altLang="de-DE" sz="2300" b="0" dirty="0" smtClean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33915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12"/>
          <p:cNvSpPr>
            <a:spLocks noGrp="1" noChangeArrowheads="1"/>
          </p:cNvSpPr>
          <p:nvPr>
            <p:ph type="title"/>
          </p:nvPr>
        </p:nvSpPr>
        <p:spPr>
          <a:xfrm>
            <a:off x="431800" y="718009"/>
            <a:ext cx="6400800" cy="784225"/>
          </a:xfrm>
        </p:spPr>
        <p:txBody>
          <a:bodyPr/>
          <a:lstStyle/>
          <a:p>
            <a:pPr eaLnBrk="1" hangingPunct="1"/>
            <a:r>
              <a:rPr lang="ru-RU" altLang="de-DE" dirty="0" smtClean="0"/>
              <a:t>Выводы</a:t>
            </a:r>
            <a:endParaRPr lang="de-DE" altLang="de-DE" dirty="0" smtClean="0"/>
          </a:p>
        </p:txBody>
      </p:sp>
      <p:sp>
        <p:nvSpPr>
          <p:cNvPr id="48131" name="Rectangle 13"/>
          <p:cNvSpPr>
            <a:spLocks noChangeArrowheads="1"/>
          </p:cNvSpPr>
          <p:nvPr/>
        </p:nvSpPr>
        <p:spPr bwMode="auto">
          <a:xfrm>
            <a:off x="457200" y="5270500"/>
            <a:ext cx="63754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2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9pPr>
          </a:lstStyle>
          <a:p>
            <a:pPr algn="ctr" eaLnBrk="1" hangingPunct="1">
              <a:buFontTx/>
              <a:buNone/>
            </a:pPr>
            <a:endParaRPr lang="de-DE" altLang="de-DE"/>
          </a:p>
        </p:txBody>
      </p:sp>
      <p:sp>
        <p:nvSpPr>
          <p:cNvPr id="48132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0" y="1509035"/>
            <a:ext cx="7935686" cy="4271279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altLang="de-DE" b="0" dirty="0" smtClean="0"/>
              <a:t>Идеально свободностоящее расположение печи.</a:t>
            </a:r>
            <a:endParaRPr lang="de-AT" altLang="de-DE" b="0" dirty="0" smtClean="0"/>
          </a:p>
          <a:p>
            <a:pPr eaLnBrk="1" hangingPunct="1">
              <a:lnSpc>
                <a:spcPct val="90000"/>
              </a:lnSpc>
            </a:pPr>
            <a:endParaRPr lang="de-AT" altLang="de-DE" b="0" dirty="0" smtClean="0"/>
          </a:p>
          <a:p>
            <a:pPr eaLnBrk="1" hangingPunct="1">
              <a:lnSpc>
                <a:spcPct val="90000"/>
              </a:lnSpc>
            </a:pPr>
            <a:r>
              <a:rPr lang="ru-RU" altLang="de-DE" b="0" u="sng" dirty="0" err="1" smtClean="0"/>
              <a:t>Исследованый</a:t>
            </a:r>
            <a:r>
              <a:rPr lang="de-AT" altLang="de-DE" b="0" dirty="0" smtClean="0"/>
              <a:t> </a:t>
            </a:r>
            <a:r>
              <a:rPr lang="ru-RU" altLang="de-DE" b="0" dirty="0" smtClean="0"/>
              <a:t>изолированный вариант монтажа печи (с внутренним зазором или без него) к стене может быть использован наряду с </a:t>
            </a:r>
            <a:r>
              <a:rPr lang="ru-RU" altLang="de-DE" b="0" dirty="0" err="1" smtClean="0"/>
              <a:t>отступкой</a:t>
            </a:r>
            <a:r>
              <a:rPr lang="ru-RU" altLang="de-DE" b="0" dirty="0" smtClean="0"/>
              <a:t> от стены 5 см.</a:t>
            </a:r>
            <a:r>
              <a:rPr lang="de-AT" altLang="de-DE" b="0" dirty="0" smtClean="0"/>
              <a:t> </a:t>
            </a:r>
            <a:endParaRPr lang="de-AT" altLang="de-DE" b="0" dirty="0" smtClean="0"/>
          </a:p>
          <a:p>
            <a:pPr lvl="1" eaLnBrk="1" hangingPunct="1">
              <a:lnSpc>
                <a:spcPct val="90000"/>
              </a:lnSpc>
            </a:pPr>
            <a:r>
              <a:rPr lang="ru-RU" altLang="de-DE" b="0" dirty="0" smtClean="0"/>
              <a:t>Не выявлено уменьшение КПД из-за применения изоляции.</a:t>
            </a:r>
            <a:endParaRPr lang="de-AT" altLang="de-DE" b="0" dirty="0" smtClean="0"/>
          </a:p>
          <a:p>
            <a:pPr lvl="1" eaLnBrk="1" hangingPunct="1">
              <a:lnSpc>
                <a:spcPct val="90000"/>
              </a:lnSpc>
            </a:pPr>
            <a:r>
              <a:rPr lang="ru-RU" altLang="de-DE" b="0" dirty="0" smtClean="0"/>
              <a:t>Не выявлено повышения температур, связанного с применением изоляции,  на стенках здания</a:t>
            </a:r>
            <a:r>
              <a:rPr lang="de-AT" altLang="de-DE" b="0" dirty="0" smtClean="0"/>
              <a:t>.</a:t>
            </a:r>
            <a:endParaRPr lang="de-AT" altLang="de-DE" b="0" dirty="0" smtClean="0"/>
          </a:p>
          <a:p>
            <a:pPr eaLnBrk="1" hangingPunct="1">
              <a:lnSpc>
                <a:spcPct val="90000"/>
              </a:lnSpc>
            </a:pPr>
            <a:endParaRPr lang="de-AT" altLang="de-DE" b="0" dirty="0"/>
          </a:p>
          <a:p>
            <a:pPr eaLnBrk="1" hangingPunct="1">
              <a:lnSpc>
                <a:spcPct val="90000"/>
              </a:lnSpc>
            </a:pPr>
            <a:endParaRPr lang="de-AT" altLang="de-DE" b="0" dirty="0"/>
          </a:p>
          <a:p>
            <a:pPr eaLnBrk="1" hangingPunct="1">
              <a:lnSpc>
                <a:spcPct val="90000"/>
              </a:lnSpc>
            </a:pPr>
            <a:endParaRPr lang="de-AT" altLang="de-DE" b="0" dirty="0"/>
          </a:p>
          <a:p>
            <a:pPr eaLnBrk="1" hangingPunct="1">
              <a:lnSpc>
                <a:spcPct val="90000"/>
              </a:lnSpc>
            </a:pPr>
            <a:endParaRPr lang="de-AT" altLang="de-DE" b="0" dirty="0"/>
          </a:p>
          <a:p>
            <a:pPr eaLnBrk="1" hangingPunct="1">
              <a:lnSpc>
                <a:spcPct val="90000"/>
              </a:lnSpc>
            </a:pPr>
            <a:endParaRPr lang="de-AT" altLang="de-DE" b="0" dirty="0" smtClean="0"/>
          </a:p>
          <a:p>
            <a:pPr eaLnBrk="1" hangingPunct="1">
              <a:lnSpc>
                <a:spcPct val="90000"/>
              </a:lnSpc>
            </a:pPr>
            <a:endParaRPr lang="de-AT" altLang="de-DE" b="0" dirty="0"/>
          </a:p>
          <a:p>
            <a:pPr eaLnBrk="1" hangingPunct="1">
              <a:lnSpc>
                <a:spcPct val="90000"/>
              </a:lnSpc>
            </a:pPr>
            <a:endParaRPr lang="de-AT" altLang="de-DE" b="0" dirty="0"/>
          </a:p>
          <a:p>
            <a:pPr eaLnBrk="1" hangingPunct="1">
              <a:lnSpc>
                <a:spcPct val="90000"/>
              </a:lnSpc>
            </a:pPr>
            <a:endParaRPr lang="de-DE" altLang="de-DE" b="0" dirty="0" smtClean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34299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12"/>
          <p:cNvSpPr>
            <a:spLocks noGrp="1" noChangeArrowheads="1"/>
          </p:cNvSpPr>
          <p:nvPr>
            <p:ph type="title"/>
          </p:nvPr>
        </p:nvSpPr>
        <p:spPr>
          <a:xfrm>
            <a:off x="431800" y="718009"/>
            <a:ext cx="6400800" cy="784225"/>
          </a:xfrm>
        </p:spPr>
        <p:txBody>
          <a:bodyPr/>
          <a:lstStyle/>
          <a:p>
            <a:pPr eaLnBrk="1" hangingPunct="1"/>
            <a:r>
              <a:rPr lang="ru-RU" altLang="de-DE" dirty="0" smtClean="0"/>
              <a:t>Выводы</a:t>
            </a:r>
            <a:endParaRPr lang="de-DE" altLang="de-DE" dirty="0" smtClean="0"/>
          </a:p>
        </p:txBody>
      </p:sp>
      <p:sp>
        <p:nvSpPr>
          <p:cNvPr id="48131" name="Rectangle 13"/>
          <p:cNvSpPr>
            <a:spLocks noChangeArrowheads="1"/>
          </p:cNvSpPr>
          <p:nvPr/>
        </p:nvSpPr>
        <p:spPr bwMode="auto">
          <a:xfrm>
            <a:off x="457200" y="5270500"/>
            <a:ext cx="63754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2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9pPr>
          </a:lstStyle>
          <a:p>
            <a:pPr algn="ctr" eaLnBrk="1" hangingPunct="1">
              <a:buFontTx/>
              <a:buNone/>
            </a:pPr>
            <a:endParaRPr lang="de-DE" altLang="de-DE"/>
          </a:p>
        </p:txBody>
      </p:sp>
      <p:sp>
        <p:nvSpPr>
          <p:cNvPr id="48132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0" y="1509035"/>
            <a:ext cx="7962900" cy="4717594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altLang="de-DE" b="0" dirty="0" smtClean="0"/>
              <a:t>Следующие пункты необходимо учитывать при применении изоляции</a:t>
            </a:r>
            <a:r>
              <a:rPr lang="de-AT" altLang="de-DE" b="0" dirty="0" smtClean="0"/>
              <a:t>:</a:t>
            </a:r>
            <a:endParaRPr lang="de-AT" altLang="de-DE" b="0" dirty="0" smtClean="0"/>
          </a:p>
          <a:p>
            <a:pPr lvl="1" eaLnBrk="1" hangingPunct="1">
              <a:lnSpc>
                <a:spcPct val="90000"/>
              </a:lnSpc>
            </a:pPr>
            <a:r>
              <a:rPr lang="ru-RU" altLang="de-DE" b="0" dirty="0" smtClean="0"/>
              <a:t>Стена здания должна быть выполнена из </a:t>
            </a:r>
            <a:r>
              <a:rPr lang="ru-RU" altLang="de-DE" u="sng" dirty="0" smtClean="0"/>
              <a:t>негорючих материалов.</a:t>
            </a:r>
            <a:endParaRPr lang="de-AT" altLang="de-DE" b="0" dirty="0"/>
          </a:p>
          <a:p>
            <a:pPr lvl="1" eaLnBrk="1" hangingPunct="1">
              <a:lnSpc>
                <a:spcPct val="90000"/>
              </a:lnSpc>
            </a:pPr>
            <a:r>
              <a:rPr lang="ru-RU" altLang="de-DE" b="0" dirty="0" smtClean="0"/>
              <a:t>Площадь соприкосновения стены печи и стены помещения должна быть</a:t>
            </a:r>
            <a:r>
              <a:rPr lang="de-AT" altLang="de-DE" b="0" dirty="0" smtClean="0"/>
              <a:t> </a:t>
            </a:r>
            <a:r>
              <a:rPr lang="de-AT" altLang="de-DE" u="sng" dirty="0"/>
              <a:t>maximal 25 % </a:t>
            </a:r>
            <a:r>
              <a:rPr lang="ru-RU" altLang="de-DE" b="0" dirty="0"/>
              <a:t> </a:t>
            </a:r>
            <a:r>
              <a:rPr lang="ru-RU" altLang="de-DE" b="0" dirty="0" smtClean="0"/>
              <a:t>от площади теплопередающих поверхностей стены.</a:t>
            </a:r>
            <a:endParaRPr lang="de-AT" altLang="de-DE" b="0" dirty="0" smtClean="0"/>
          </a:p>
          <a:p>
            <a:pPr lvl="1" eaLnBrk="1" hangingPunct="1">
              <a:lnSpc>
                <a:spcPct val="90000"/>
              </a:lnSpc>
            </a:pPr>
            <a:r>
              <a:rPr lang="ru-RU" altLang="de-DE" b="0" dirty="0" smtClean="0"/>
              <a:t>Изоляционный материал должен состоять из негорючих материалов и обладать сопротивлением к теплопередаче</a:t>
            </a:r>
            <a:r>
              <a:rPr lang="de-AT" altLang="de-DE" b="0" dirty="0" smtClean="0"/>
              <a:t> </a:t>
            </a:r>
            <a:r>
              <a:rPr lang="de-AT" altLang="de-DE" b="0" dirty="0"/>
              <a:t>≥ 1,25 m² · K/W </a:t>
            </a:r>
            <a:r>
              <a:rPr lang="de-AT" altLang="de-DE" b="0" dirty="0" smtClean="0"/>
              <a:t>(</a:t>
            </a:r>
            <a:r>
              <a:rPr lang="ru-RU" altLang="de-DE" b="0" dirty="0" smtClean="0"/>
              <a:t>при</a:t>
            </a:r>
            <a:r>
              <a:rPr lang="de-AT" altLang="de-DE" b="0" dirty="0" smtClean="0"/>
              <a:t> </a:t>
            </a:r>
            <a:r>
              <a:rPr lang="de-AT" altLang="de-DE" b="0" dirty="0"/>
              <a:t>200 °C</a:t>
            </a:r>
            <a:r>
              <a:rPr lang="de-AT" altLang="de-DE" b="0" dirty="0" smtClean="0"/>
              <a:t>). </a:t>
            </a:r>
            <a:endParaRPr lang="de-AT" altLang="de-DE" b="0" dirty="0" smtClean="0"/>
          </a:p>
          <a:p>
            <a:pPr lvl="1" eaLnBrk="1" hangingPunct="1">
              <a:lnSpc>
                <a:spcPct val="90000"/>
              </a:lnSpc>
            </a:pPr>
            <a:endParaRPr lang="de-AT" altLang="de-DE" b="0" dirty="0"/>
          </a:p>
          <a:p>
            <a:pPr eaLnBrk="1" hangingPunct="1">
              <a:lnSpc>
                <a:spcPct val="90000"/>
              </a:lnSpc>
            </a:pPr>
            <a:r>
              <a:rPr lang="ru-RU" altLang="de-DE" b="0" dirty="0" smtClean="0"/>
              <a:t>Данные исследования должны быть учтены при переработке нормы</a:t>
            </a:r>
            <a:r>
              <a:rPr lang="de-AT" altLang="de-DE" b="0" dirty="0" smtClean="0"/>
              <a:t> </a:t>
            </a:r>
            <a:r>
              <a:rPr lang="de-AT" altLang="de-DE" b="0" dirty="0" smtClean="0"/>
              <a:t>ÖNORM B </a:t>
            </a:r>
            <a:r>
              <a:rPr lang="de-AT" altLang="de-DE" b="0" dirty="0" smtClean="0"/>
              <a:t>8301!</a:t>
            </a:r>
            <a:endParaRPr lang="de-AT" altLang="de-DE" b="0" dirty="0"/>
          </a:p>
          <a:p>
            <a:pPr eaLnBrk="1" hangingPunct="1">
              <a:lnSpc>
                <a:spcPct val="90000"/>
              </a:lnSpc>
            </a:pPr>
            <a:endParaRPr lang="de-AT" altLang="de-DE" b="0" dirty="0"/>
          </a:p>
          <a:p>
            <a:pPr eaLnBrk="1" hangingPunct="1">
              <a:lnSpc>
                <a:spcPct val="90000"/>
              </a:lnSpc>
            </a:pPr>
            <a:endParaRPr lang="de-AT" altLang="de-DE" b="0" dirty="0" smtClean="0"/>
          </a:p>
          <a:p>
            <a:pPr eaLnBrk="1" hangingPunct="1">
              <a:lnSpc>
                <a:spcPct val="90000"/>
              </a:lnSpc>
            </a:pPr>
            <a:endParaRPr lang="de-AT" altLang="de-DE" b="0" dirty="0"/>
          </a:p>
          <a:p>
            <a:pPr eaLnBrk="1" hangingPunct="1">
              <a:lnSpc>
                <a:spcPct val="90000"/>
              </a:lnSpc>
            </a:pPr>
            <a:endParaRPr lang="de-AT" altLang="de-DE" b="0" dirty="0"/>
          </a:p>
          <a:p>
            <a:pPr eaLnBrk="1" hangingPunct="1">
              <a:lnSpc>
                <a:spcPct val="90000"/>
              </a:lnSpc>
            </a:pPr>
            <a:endParaRPr lang="de-DE" altLang="de-DE" b="0" dirty="0" smtClean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75597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2"/>
          <p:cNvSpPr>
            <a:spLocks noGrp="1" noChangeArrowheads="1"/>
          </p:cNvSpPr>
          <p:nvPr>
            <p:ph type="title"/>
          </p:nvPr>
        </p:nvSpPr>
        <p:spPr>
          <a:xfrm>
            <a:off x="431800" y="663575"/>
            <a:ext cx="6400800" cy="784225"/>
          </a:xfrm>
        </p:spPr>
        <p:txBody>
          <a:bodyPr/>
          <a:lstStyle/>
          <a:p>
            <a:pPr eaLnBrk="1" hangingPunct="1"/>
            <a:r>
              <a:rPr lang="ru-RU" altLang="de-DE" sz="2600" dirty="0" smtClean="0"/>
              <a:t>Предложение об измерительно-техническом исследовании</a:t>
            </a:r>
            <a:endParaRPr lang="de-DE" altLang="de-DE" sz="2600" dirty="0" smtClean="0"/>
          </a:p>
        </p:txBody>
      </p:sp>
      <p:sp>
        <p:nvSpPr>
          <p:cNvPr id="7171" name="Rectangle 13"/>
          <p:cNvSpPr>
            <a:spLocks noChangeArrowheads="1"/>
          </p:cNvSpPr>
          <p:nvPr/>
        </p:nvSpPr>
        <p:spPr bwMode="auto">
          <a:xfrm>
            <a:off x="457200" y="5270500"/>
            <a:ext cx="63754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2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9pPr>
          </a:lstStyle>
          <a:p>
            <a:pPr algn="ctr" eaLnBrk="1" hangingPunct="1">
              <a:buFontTx/>
              <a:buNone/>
            </a:pPr>
            <a:endParaRPr lang="de-DE" altLang="de-DE"/>
          </a:p>
        </p:txBody>
      </p:sp>
      <p:sp>
        <p:nvSpPr>
          <p:cNvPr id="7172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1" y="1679575"/>
            <a:ext cx="7934324" cy="359092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altLang="de-DE" sz="2200" b="0" i="1" dirty="0" smtClean="0"/>
              <a:t>При следующих условиях можно отказаться от воздушного зазора</a:t>
            </a:r>
            <a:r>
              <a:rPr lang="de-AT" altLang="de-DE" sz="2200" b="0" i="1" dirty="0" smtClean="0"/>
              <a:t>:</a:t>
            </a:r>
          </a:p>
          <a:p>
            <a:pPr lvl="1" eaLnBrk="1" hangingPunct="1">
              <a:lnSpc>
                <a:spcPct val="90000"/>
              </a:lnSpc>
            </a:pPr>
            <a:r>
              <a:rPr lang="ru-RU" altLang="de-DE" sz="2000" i="1" u="sng" dirty="0" smtClean="0"/>
              <a:t>Стена здания из негорючих </a:t>
            </a:r>
            <a:r>
              <a:rPr lang="ru-RU" altLang="de-DE" sz="2000" i="1" u="sng" dirty="0" err="1" smtClean="0"/>
              <a:t>метериалов</a:t>
            </a:r>
            <a:r>
              <a:rPr lang="de-AT" altLang="de-DE" sz="2000" i="1" u="sng" dirty="0" smtClean="0"/>
              <a:t> </a:t>
            </a:r>
            <a:r>
              <a:rPr lang="de-AT" altLang="de-DE" sz="2000" b="0" i="1" dirty="0" smtClean="0"/>
              <a:t>(</a:t>
            </a:r>
            <a:r>
              <a:rPr lang="ru-RU" altLang="de-DE" sz="2000" b="0" i="1" dirty="0" smtClean="0"/>
              <a:t>Класс пожаробезопасности </a:t>
            </a:r>
            <a:r>
              <a:rPr lang="de-AT" altLang="de-DE" sz="2000" b="0" i="1" dirty="0" smtClean="0"/>
              <a:t> A1 </a:t>
            </a:r>
            <a:r>
              <a:rPr lang="ru-RU" altLang="de-DE" sz="2000" b="0" i="1" dirty="0" smtClean="0"/>
              <a:t>согласно</a:t>
            </a:r>
            <a:r>
              <a:rPr lang="de-AT" altLang="de-DE" sz="2000" b="0" i="1" dirty="0" smtClean="0"/>
              <a:t> ÖNORM EN 13501-1).</a:t>
            </a:r>
          </a:p>
          <a:p>
            <a:pPr lvl="1" eaLnBrk="1" hangingPunct="1">
              <a:lnSpc>
                <a:spcPct val="90000"/>
              </a:lnSpc>
            </a:pPr>
            <a:r>
              <a:rPr lang="ru-RU" altLang="de-DE" sz="2000" i="1" u="sng" dirty="0" smtClean="0"/>
              <a:t>Площадь соприкосновения</a:t>
            </a:r>
            <a:r>
              <a:rPr lang="de-AT" altLang="de-DE" sz="2000" b="0" i="1" dirty="0" smtClean="0"/>
              <a:t> </a:t>
            </a:r>
            <a:r>
              <a:rPr lang="ru-RU" altLang="de-DE" sz="2000" b="0" i="1" dirty="0" smtClean="0"/>
              <a:t>со стеной здания должна составлять</a:t>
            </a:r>
            <a:r>
              <a:rPr lang="de-AT" altLang="de-DE" sz="2000" b="0" i="1" dirty="0" smtClean="0"/>
              <a:t> </a:t>
            </a:r>
            <a:r>
              <a:rPr lang="ru-RU" altLang="de-DE" sz="2000" i="1" u="sng" dirty="0" smtClean="0"/>
              <a:t>максимум</a:t>
            </a:r>
            <a:r>
              <a:rPr lang="de-AT" altLang="de-DE" sz="2000" i="1" u="sng" dirty="0" smtClean="0"/>
              <a:t> 25 % </a:t>
            </a:r>
            <a:r>
              <a:rPr lang="ru-RU" altLang="de-DE" sz="2000" i="1" u="sng" dirty="0" smtClean="0"/>
              <a:t>площади от всей теплоотдающей</a:t>
            </a:r>
            <a:r>
              <a:rPr lang="de-AT" altLang="de-DE" sz="2000" b="0" i="1" dirty="0" smtClean="0"/>
              <a:t> </a:t>
            </a:r>
            <a:r>
              <a:rPr lang="ru-RU" altLang="de-DE" sz="2000" b="0" i="1" dirty="0" smtClean="0"/>
              <a:t>поверхности печи</a:t>
            </a:r>
            <a:r>
              <a:rPr lang="de-AT" altLang="de-DE" sz="2000" b="0" i="1" dirty="0" smtClean="0"/>
              <a:t>.</a:t>
            </a:r>
          </a:p>
          <a:p>
            <a:pPr lvl="1" eaLnBrk="1" hangingPunct="1">
              <a:lnSpc>
                <a:spcPct val="90000"/>
              </a:lnSpc>
            </a:pPr>
            <a:r>
              <a:rPr lang="de-AT" altLang="de-DE" sz="2000" b="0" i="1" dirty="0" smtClean="0">
                <a:solidFill>
                  <a:srgbClr val="FF0000"/>
                </a:solidFill>
              </a:rPr>
              <a:t>(</a:t>
            </a:r>
            <a:r>
              <a:rPr lang="ru-RU" altLang="de-DE" sz="2000" b="0" i="1" dirty="0" smtClean="0">
                <a:solidFill>
                  <a:srgbClr val="FF0000"/>
                </a:solidFill>
              </a:rPr>
              <a:t>Печь должна быть выполнена с внутренним воздушным зазором</a:t>
            </a:r>
            <a:r>
              <a:rPr lang="de-AT" altLang="de-DE" sz="2000" b="0" i="1" dirty="0" smtClean="0">
                <a:solidFill>
                  <a:srgbClr val="FF0000"/>
                </a:solidFill>
              </a:rPr>
              <a:t>.)</a:t>
            </a:r>
          </a:p>
          <a:p>
            <a:pPr lvl="1" eaLnBrk="1" hangingPunct="1">
              <a:lnSpc>
                <a:spcPct val="90000"/>
              </a:lnSpc>
            </a:pPr>
            <a:r>
              <a:rPr lang="ru-RU" altLang="de-DE" sz="2000" b="0" i="1" dirty="0" smtClean="0"/>
              <a:t>Предложены два варианта выполнения печи. </a:t>
            </a:r>
            <a:r>
              <a:rPr lang="de-AT" altLang="de-DE" sz="2000" b="0" i="1" dirty="0" smtClean="0"/>
              <a:t> </a:t>
            </a:r>
            <a:r>
              <a:rPr lang="ru-RU" altLang="de-DE" sz="2000" i="1" dirty="0" smtClean="0"/>
              <a:t>Вариант</a:t>
            </a:r>
            <a:r>
              <a:rPr lang="de-AT" altLang="de-DE" sz="2000" i="1" dirty="0" smtClean="0"/>
              <a:t> </a:t>
            </a:r>
            <a:r>
              <a:rPr lang="de-AT" altLang="de-DE" sz="2000" i="1" dirty="0"/>
              <a:t>1</a:t>
            </a:r>
            <a:r>
              <a:rPr lang="de-AT" altLang="de-DE" sz="2000" b="0" i="1" dirty="0"/>
              <a:t> </a:t>
            </a:r>
            <a:r>
              <a:rPr lang="ru-RU" altLang="de-DE" sz="2000" b="0" i="1" dirty="0" smtClean="0"/>
              <a:t>использовать, когда есть возможность нахождения в стене здания </a:t>
            </a:r>
            <a:r>
              <a:rPr lang="ru-RU" altLang="de-DE" sz="2000" i="1" dirty="0" smtClean="0"/>
              <a:t>различных монтажных конструкций и проводки</a:t>
            </a:r>
            <a:r>
              <a:rPr lang="ru-RU" altLang="de-DE" sz="2000" b="0" i="1" dirty="0" smtClean="0"/>
              <a:t>, </a:t>
            </a:r>
            <a:r>
              <a:rPr lang="ru-RU" altLang="de-DE" sz="2000" i="1" dirty="0" smtClean="0"/>
              <a:t>вариант 2</a:t>
            </a:r>
            <a:r>
              <a:rPr lang="ru-RU" altLang="de-DE" sz="2000" b="0" i="1" dirty="0" smtClean="0"/>
              <a:t> использовать, когда абсолютно точно известно, что в стене здания </a:t>
            </a:r>
            <a:r>
              <a:rPr lang="ru-RU" altLang="de-DE" sz="2000" i="1" dirty="0" smtClean="0"/>
              <a:t>не находится монтажных конструкций и проводки.</a:t>
            </a:r>
            <a:endParaRPr lang="de-DE" altLang="de-DE" sz="2200" i="1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12"/>
          <p:cNvSpPr>
            <a:spLocks noGrp="1" noChangeArrowheads="1"/>
          </p:cNvSpPr>
          <p:nvPr>
            <p:ph type="title"/>
          </p:nvPr>
        </p:nvSpPr>
        <p:spPr>
          <a:xfrm>
            <a:off x="823686" y="2742752"/>
            <a:ext cx="6400800" cy="784225"/>
          </a:xfrm>
        </p:spPr>
        <p:txBody>
          <a:bodyPr/>
          <a:lstStyle/>
          <a:p>
            <a:pPr eaLnBrk="1" hangingPunct="1"/>
            <a:r>
              <a:rPr lang="ru-RU" altLang="de-DE" smtClean="0"/>
              <a:t>Вопросы</a:t>
            </a:r>
            <a:r>
              <a:rPr lang="de-DE" altLang="de-DE" smtClean="0"/>
              <a:t>?</a:t>
            </a:r>
            <a:endParaRPr lang="de-DE" altLang="de-DE" dirty="0" smtClean="0"/>
          </a:p>
        </p:txBody>
      </p:sp>
      <p:sp>
        <p:nvSpPr>
          <p:cNvPr id="48131" name="Rectangle 13"/>
          <p:cNvSpPr>
            <a:spLocks noChangeArrowheads="1"/>
          </p:cNvSpPr>
          <p:nvPr/>
        </p:nvSpPr>
        <p:spPr bwMode="auto">
          <a:xfrm>
            <a:off x="457200" y="5270500"/>
            <a:ext cx="63754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2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9pPr>
          </a:lstStyle>
          <a:p>
            <a:pPr algn="ctr" eaLnBrk="1" hangingPunct="1">
              <a:buFontTx/>
              <a:buNone/>
            </a:pPr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63142769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2"/>
          <p:cNvSpPr>
            <a:spLocks noGrp="1" noChangeArrowheads="1"/>
          </p:cNvSpPr>
          <p:nvPr>
            <p:ph type="title"/>
          </p:nvPr>
        </p:nvSpPr>
        <p:spPr>
          <a:xfrm>
            <a:off x="431800" y="663575"/>
            <a:ext cx="6400800" cy="784225"/>
          </a:xfrm>
        </p:spPr>
        <p:txBody>
          <a:bodyPr/>
          <a:lstStyle/>
          <a:p>
            <a:pPr eaLnBrk="1" hangingPunct="1"/>
            <a:r>
              <a:rPr lang="ru-RU" altLang="de-DE" sz="2600" dirty="0" smtClean="0"/>
              <a:t>Предложение об исследовании</a:t>
            </a:r>
            <a:endParaRPr lang="de-DE" altLang="de-DE" sz="2600" dirty="0" smtClean="0"/>
          </a:p>
        </p:txBody>
      </p:sp>
      <p:sp>
        <p:nvSpPr>
          <p:cNvPr id="7171" name="Rectangle 13"/>
          <p:cNvSpPr>
            <a:spLocks noChangeArrowheads="1"/>
          </p:cNvSpPr>
          <p:nvPr/>
        </p:nvSpPr>
        <p:spPr bwMode="auto">
          <a:xfrm>
            <a:off x="457200" y="5270500"/>
            <a:ext cx="63754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2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9pPr>
          </a:lstStyle>
          <a:p>
            <a:pPr algn="ctr" eaLnBrk="1" hangingPunct="1">
              <a:buFontTx/>
              <a:buNone/>
            </a:pPr>
            <a:endParaRPr lang="de-DE" altLang="de-DE"/>
          </a:p>
        </p:txBody>
      </p:sp>
      <p:sp>
        <p:nvSpPr>
          <p:cNvPr id="7172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1" y="1679575"/>
            <a:ext cx="7968342" cy="464502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altLang="de-DE" sz="2200" i="1" dirty="0" smtClean="0"/>
              <a:t>Вариант</a:t>
            </a:r>
            <a:r>
              <a:rPr lang="de-AT" altLang="de-DE" sz="2200" i="1" dirty="0" smtClean="0"/>
              <a:t> 1 (</a:t>
            </a:r>
            <a:r>
              <a:rPr lang="ru-RU" altLang="de-DE" sz="2200" i="1" dirty="0" smtClean="0"/>
              <a:t>имеется электропроводка или другие конструкционные элементы</a:t>
            </a:r>
            <a:r>
              <a:rPr lang="de-AT" altLang="de-DE" sz="2200" i="1" dirty="0" smtClean="0"/>
              <a:t>):</a:t>
            </a:r>
          </a:p>
          <a:p>
            <a:pPr lvl="1" eaLnBrk="1" hangingPunct="1">
              <a:lnSpc>
                <a:spcPct val="90000"/>
              </a:lnSpc>
            </a:pPr>
            <a:r>
              <a:rPr lang="ru-RU" altLang="de-DE" sz="2000" b="0" i="1" dirty="0" smtClean="0"/>
              <a:t>Между печью и стеной здания соорудить для данной цели подходящую конструкцию  из негорючих материалов (класс пожаробезопасности А1 по норме</a:t>
            </a:r>
            <a:r>
              <a:rPr lang="de-AT" altLang="de-DE" sz="2000" b="0" i="1" dirty="0" smtClean="0"/>
              <a:t> ÖNORM EN 13501-1) </a:t>
            </a:r>
            <a:r>
              <a:rPr lang="ru-RU" altLang="de-DE" sz="2000" b="0" i="1" dirty="0" smtClean="0"/>
              <a:t>с сопротивлением к теплопроводности </a:t>
            </a:r>
            <a:r>
              <a:rPr lang="de-AT" altLang="de-DE" sz="2000" b="0" i="1" dirty="0" smtClean="0"/>
              <a:t> ≥ 1,25 m² · K/W (</a:t>
            </a:r>
            <a:r>
              <a:rPr lang="ru-RU" altLang="de-DE" sz="2000" b="0" i="1" dirty="0" smtClean="0"/>
              <a:t>при</a:t>
            </a:r>
            <a:r>
              <a:rPr lang="de-AT" altLang="de-DE" sz="2000" b="0" i="1" dirty="0" smtClean="0"/>
              <a:t> 200 °C). </a:t>
            </a:r>
            <a:r>
              <a:rPr lang="ru-RU" altLang="de-DE" sz="2000" b="0" i="1" dirty="0" smtClean="0"/>
              <a:t>Конструкцию приклеить к стене здания.</a:t>
            </a:r>
            <a:endParaRPr lang="de-AT" altLang="de-DE" sz="2000" b="0" i="1" dirty="0" smtClean="0"/>
          </a:p>
          <a:p>
            <a:pPr eaLnBrk="1" hangingPunct="1">
              <a:lnSpc>
                <a:spcPct val="90000"/>
              </a:lnSpc>
            </a:pPr>
            <a:r>
              <a:rPr lang="ru-RU" altLang="de-DE" sz="2200" i="1" dirty="0" smtClean="0"/>
              <a:t>Вариант</a:t>
            </a:r>
            <a:r>
              <a:rPr lang="de-AT" altLang="de-DE" sz="2200" i="1" dirty="0" smtClean="0"/>
              <a:t> 2 (</a:t>
            </a:r>
            <a:r>
              <a:rPr lang="ru-RU" altLang="de-DE" sz="2200" i="1" dirty="0" smtClean="0"/>
              <a:t>точно без электропроводки</a:t>
            </a:r>
            <a:r>
              <a:rPr lang="de-AT" altLang="de-DE" sz="2200" i="1" dirty="0" smtClean="0"/>
              <a:t>):</a:t>
            </a:r>
          </a:p>
          <a:p>
            <a:pPr lvl="1" eaLnBrk="1" hangingPunct="1">
              <a:lnSpc>
                <a:spcPct val="90000"/>
              </a:lnSpc>
            </a:pPr>
            <a:r>
              <a:rPr lang="ru-RU" altLang="de-DE" sz="2000" b="0" i="1" dirty="0" smtClean="0"/>
              <a:t>Между </a:t>
            </a:r>
            <a:r>
              <a:rPr lang="ru-RU" altLang="de-DE" sz="2000" b="0" i="1" dirty="0"/>
              <a:t>печью и стеной здания соорудить для данной цели подходящую конструкцию  из негорючих материалов (класс пожаробезопасности А1 по норме ÖNORM EN 13501-1</a:t>
            </a:r>
            <a:r>
              <a:rPr lang="ru-RU" altLang="de-DE" sz="2000" b="0" i="1" dirty="0" smtClean="0"/>
              <a:t>)</a:t>
            </a:r>
            <a:r>
              <a:rPr lang="de-AT" altLang="de-DE" sz="2000" b="0" i="1" dirty="0" smtClean="0"/>
              <a:t>. </a:t>
            </a:r>
            <a:r>
              <a:rPr lang="ru-RU" altLang="de-DE" sz="2000" b="0" i="1" dirty="0" smtClean="0"/>
              <a:t>Конструкцию минимальной толщиной в 3 см приклеить к стене здания. Сопротивление к теплопроводности вместе стены здания и данной конструкции должно  быть</a:t>
            </a:r>
            <a:r>
              <a:rPr lang="de-AT" altLang="de-DE" sz="2000" b="0" i="1" dirty="0" smtClean="0"/>
              <a:t> ≥ 1,25 m² · K/W .</a:t>
            </a:r>
            <a:endParaRPr lang="de-AT" sz="1000" b="0" dirty="0" smtClean="0"/>
          </a:p>
          <a:p>
            <a:pPr marL="457200" lvl="1" indent="0" eaLnBrk="1" hangingPunct="1">
              <a:lnSpc>
                <a:spcPct val="90000"/>
              </a:lnSpc>
              <a:buNone/>
            </a:pPr>
            <a:r>
              <a:rPr lang="de-AT" sz="1000" b="0" dirty="0" smtClean="0"/>
              <a:t>Für </a:t>
            </a:r>
            <a:r>
              <a:rPr lang="de-AT" sz="1000" b="0" dirty="0"/>
              <a:t>die Konstruktion ist die </a:t>
            </a:r>
            <a:r>
              <a:rPr lang="de-AT" sz="1000" b="0" dirty="0" smtClean="0"/>
              <a:t> Wärmeleitfähigkeit </a:t>
            </a:r>
            <a:r>
              <a:rPr lang="de-AT" sz="1000" b="0" dirty="0"/>
              <a:t>bei </a:t>
            </a:r>
            <a:r>
              <a:rPr lang="de-AT" sz="1000" b="0" dirty="0" smtClean="0"/>
              <a:t> 200 </a:t>
            </a:r>
            <a:r>
              <a:rPr lang="de-AT" sz="1000" b="0" dirty="0"/>
              <a:t>°C, gemessen nach ÖNORM EN 993-15, anzuwenden. Für den Baukörper sind Wärmeleitfähigkeiten bei </a:t>
            </a:r>
            <a:r>
              <a:rPr lang="de-AT" sz="1000" b="0" dirty="0" smtClean="0"/>
              <a:t> 200 </a:t>
            </a:r>
            <a:r>
              <a:rPr lang="de-AT" sz="1000" b="0" dirty="0"/>
              <a:t>°C oft nicht bekannt. Hier kann auch die Wärmeleitfähigkeit bei 0 °C </a:t>
            </a:r>
            <a:r>
              <a:rPr lang="de-AT" sz="1000" b="0" dirty="0" smtClean="0"/>
              <a:t>verwendet </a:t>
            </a:r>
            <a:r>
              <a:rPr lang="de-AT" sz="1000" b="0" dirty="0"/>
              <a:t>werden.</a:t>
            </a:r>
            <a:endParaRPr lang="de-DE" altLang="de-DE" sz="1000" b="0" i="1" dirty="0" smtClean="0"/>
          </a:p>
        </p:txBody>
      </p:sp>
    </p:spTree>
    <p:extLst>
      <p:ext uri="{BB962C8B-B14F-4D97-AF65-F5344CB8AC3E}">
        <p14:creationId xmlns:p14="http://schemas.microsoft.com/office/powerpoint/2010/main" val="13373971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2"/>
          <p:cNvSpPr>
            <a:spLocks noGrp="1" noChangeArrowheads="1"/>
          </p:cNvSpPr>
          <p:nvPr>
            <p:ph type="title"/>
          </p:nvPr>
        </p:nvSpPr>
        <p:spPr>
          <a:xfrm>
            <a:off x="431800" y="663575"/>
            <a:ext cx="6400800" cy="784225"/>
          </a:xfrm>
        </p:spPr>
        <p:txBody>
          <a:bodyPr/>
          <a:lstStyle/>
          <a:p>
            <a:pPr eaLnBrk="1" hangingPunct="1"/>
            <a:r>
              <a:rPr lang="ru-RU" altLang="de-DE" sz="2600" dirty="0" smtClean="0"/>
              <a:t>Предложение об исследовании</a:t>
            </a:r>
            <a:endParaRPr lang="de-DE" altLang="de-DE" sz="2600" dirty="0" smtClean="0"/>
          </a:p>
        </p:txBody>
      </p:sp>
      <p:sp>
        <p:nvSpPr>
          <p:cNvPr id="7171" name="Rectangle 13"/>
          <p:cNvSpPr>
            <a:spLocks noChangeArrowheads="1"/>
          </p:cNvSpPr>
          <p:nvPr/>
        </p:nvSpPr>
        <p:spPr bwMode="auto">
          <a:xfrm>
            <a:off x="457200" y="5270500"/>
            <a:ext cx="63754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2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9pPr>
          </a:lstStyle>
          <a:p>
            <a:pPr algn="ctr" eaLnBrk="1" hangingPunct="1">
              <a:buFontTx/>
              <a:buNone/>
            </a:pPr>
            <a:endParaRPr lang="de-DE" altLang="de-DE"/>
          </a:p>
        </p:txBody>
      </p:sp>
      <p:sp>
        <p:nvSpPr>
          <p:cNvPr id="7172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1" y="1304925"/>
            <a:ext cx="7972424" cy="4959397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altLang="de-DE" sz="2200" dirty="0" smtClean="0"/>
              <a:t>Примеры</a:t>
            </a:r>
            <a:endParaRPr lang="de-AT" altLang="de-DE" sz="2200" dirty="0" smtClean="0"/>
          </a:p>
          <a:p>
            <a:pPr eaLnBrk="1" hangingPunct="1">
              <a:lnSpc>
                <a:spcPct val="90000"/>
              </a:lnSpc>
            </a:pPr>
            <a:r>
              <a:rPr lang="ru-RU" altLang="de-DE" sz="2200" b="0" i="1" dirty="0" smtClean="0"/>
              <a:t>Вариант</a:t>
            </a:r>
            <a:r>
              <a:rPr lang="de-AT" altLang="de-DE" sz="2200" b="0" i="1" dirty="0" smtClean="0"/>
              <a:t> 1:</a:t>
            </a:r>
          </a:p>
          <a:p>
            <a:pPr lvl="1" eaLnBrk="1" hangingPunct="1">
              <a:lnSpc>
                <a:spcPct val="90000"/>
              </a:lnSpc>
            </a:pPr>
            <a:r>
              <a:rPr lang="ru-RU" altLang="de-DE" sz="2000" b="0" i="1" dirty="0" smtClean="0"/>
              <a:t>Данная конструкция имеет сопротивление к теплопроводности</a:t>
            </a:r>
            <a:r>
              <a:rPr lang="de-AT" altLang="de-DE" sz="2000" b="0" i="1" dirty="0" smtClean="0"/>
              <a:t> ≥ 1,25 m²·K/W:</a:t>
            </a:r>
          </a:p>
          <a:p>
            <a:pPr marL="457200" lvl="1" indent="0" eaLnBrk="1" hangingPunct="1">
              <a:lnSpc>
                <a:spcPct val="90000"/>
              </a:lnSpc>
              <a:buNone/>
            </a:pPr>
            <a:r>
              <a:rPr lang="de-AT" altLang="de-DE" sz="2000" b="0" i="1" dirty="0" smtClean="0"/>
              <a:t>	</a:t>
            </a:r>
            <a:r>
              <a:rPr lang="ru-RU" altLang="de-DE" sz="2000" b="0" i="1" dirty="0" smtClean="0"/>
              <a:t>силикат кальция</a:t>
            </a:r>
            <a:r>
              <a:rPr lang="de-AT" altLang="de-DE" sz="2000" b="0" i="1" dirty="0" smtClean="0"/>
              <a:t> (</a:t>
            </a:r>
            <a:r>
              <a:rPr lang="ru-RU" altLang="de-DE" sz="2000" b="0" i="1" dirty="0" smtClean="0"/>
              <a:t>минимальная толщина</a:t>
            </a:r>
            <a:r>
              <a:rPr lang="de-AT" altLang="de-DE" sz="2000" b="0" i="1" dirty="0" smtClean="0"/>
              <a:t> 10 cm, </a:t>
            </a:r>
            <a:r>
              <a:rPr lang="ru-RU" altLang="de-DE" sz="2000" b="0" i="1" dirty="0" smtClean="0"/>
              <a:t>теплопроводность</a:t>
            </a:r>
            <a:r>
              <a:rPr lang="de-AT" altLang="de-DE" sz="2000" b="0" i="1" dirty="0" smtClean="0"/>
              <a:t> = 0,08 </a:t>
            </a:r>
          </a:p>
          <a:p>
            <a:pPr marL="457200" lvl="1" indent="0" eaLnBrk="1" hangingPunct="1">
              <a:lnSpc>
                <a:spcPct val="90000"/>
              </a:lnSpc>
              <a:buNone/>
            </a:pPr>
            <a:r>
              <a:rPr lang="de-AT" altLang="de-DE" sz="2000" b="0" i="1" dirty="0" smtClean="0"/>
              <a:t>	W/(</a:t>
            </a:r>
            <a:r>
              <a:rPr lang="de-AT" altLang="de-DE" sz="2000" b="0" i="1" dirty="0" err="1" smtClean="0"/>
              <a:t>m·K</a:t>
            </a:r>
            <a:r>
              <a:rPr lang="de-AT" altLang="de-DE" sz="2000" b="0" i="1" dirty="0" smtClean="0"/>
              <a:t>) </a:t>
            </a:r>
            <a:r>
              <a:rPr lang="ru-RU" altLang="de-DE" sz="2000" b="0" i="1" dirty="0" smtClean="0"/>
              <a:t>при</a:t>
            </a:r>
            <a:r>
              <a:rPr lang="de-AT" altLang="de-DE" sz="2000" b="0" i="1" dirty="0" smtClean="0"/>
              <a:t> 200 °C) → </a:t>
            </a:r>
            <a:r>
              <a:rPr lang="ru-RU" altLang="de-DE" sz="2000" b="0" i="1" dirty="0" smtClean="0"/>
              <a:t>сопротивление к теплопроводности </a:t>
            </a:r>
            <a:r>
              <a:rPr lang="de-AT" altLang="de-DE" sz="2000" b="0" i="1" dirty="0" smtClean="0"/>
              <a:t> = 1,25 	m²·K/W)</a:t>
            </a:r>
          </a:p>
          <a:p>
            <a:pPr eaLnBrk="1" hangingPunct="1">
              <a:lnSpc>
                <a:spcPct val="90000"/>
              </a:lnSpc>
            </a:pPr>
            <a:r>
              <a:rPr lang="ru-RU" altLang="de-DE" sz="2200" b="0" i="1" dirty="0" smtClean="0"/>
              <a:t>Вариант</a:t>
            </a:r>
            <a:r>
              <a:rPr lang="de-AT" altLang="de-DE" sz="2200" b="0" i="1" dirty="0" smtClean="0"/>
              <a:t> 2:</a:t>
            </a:r>
          </a:p>
          <a:p>
            <a:pPr lvl="1" eaLnBrk="1" hangingPunct="1">
              <a:lnSpc>
                <a:spcPct val="90000"/>
              </a:lnSpc>
            </a:pPr>
            <a:r>
              <a:rPr lang="ru-RU" altLang="de-DE" sz="2000" b="0" i="1" dirty="0" smtClean="0"/>
              <a:t>Имеющаяся стена</a:t>
            </a:r>
            <a:r>
              <a:rPr lang="de-AT" altLang="de-DE" sz="2000" b="0" i="1" dirty="0" smtClean="0"/>
              <a:t> (</a:t>
            </a:r>
            <a:r>
              <a:rPr lang="ru-RU" altLang="de-DE" sz="2000" b="0" i="1" dirty="0" smtClean="0"/>
              <a:t>кирпичная стена, толщиной</a:t>
            </a:r>
            <a:r>
              <a:rPr lang="de-AT" altLang="de-DE" sz="2000" b="0" i="1" dirty="0" smtClean="0"/>
              <a:t> 25 </a:t>
            </a:r>
            <a:r>
              <a:rPr lang="ru-RU" altLang="de-DE" sz="2000" b="0" i="1" dirty="0" smtClean="0"/>
              <a:t>см</a:t>
            </a:r>
            <a:r>
              <a:rPr lang="de-AT" altLang="de-DE" sz="2000" b="0" i="1" dirty="0" smtClean="0"/>
              <a:t>, </a:t>
            </a:r>
            <a:r>
              <a:rPr lang="ru-RU" altLang="de-DE" sz="2000" b="0" i="1" dirty="0" smtClean="0"/>
              <a:t>теплопроводность</a:t>
            </a:r>
            <a:r>
              <a:rPr lang="de-AT" altLang="de-DE" sz="2000" b="0" i="1" dirty="0" smtClean="0"/>
              <a:t> = 0,33 W/(</a:t>
            </a:r>
            <a:r>
              <a:rPr lang="de-AT" altLang="de-DE" sz="2000" b="0" i="1" dirty="0" err="1" smtClean="0"/>
              <a:t>m·K</a:t>
            </a:r>
            <a:r>
              <a:rPr lang="de-AT" altLang="de-DE" sz="2000" b="0" i="1" dirty="0" smtClean="0"/>
              <a:t>) </a:t>
            </a:r>
            <a:r>
              <a:rPr lang="ru-RU" altLang="de-DE" sz="2000" b="0" i="1" dirty="0" smtClean="0"/>
              <a:t>при </a:t>
            </a:r>
            <a:r>
              <a:rPr lang="de-AT" altLang="de-DE" sz="2000" b="0" i="1" dirty="0" smtClean="0"/>
              <a:t>0 °C)</a:t>
            </a:r>
          </a:p>
          <a:p>
            <a:pPr lvl="1" eaLnBrk="1" hangingPunct="1">
              <a:lnSpc>
                <a:spcPct val="90000"/>
              </a:lnSpc>
            </a:pPr>
            <a:r>
              <a:rPr lang="ru-RU" altLang="de-DE" sz="2000" b="0" i="1" dirty="0" smtClean="0"/>
              <a:t>Такая конструкция возможна при данной стене</a:t>
            </a:r>
            <a:r>
              <a:rPr lang="de-AT" altLang="de-DE" sz="2000" b="0" i="1" dirty="0" smtClean="0"/>
              <a:t>:</a:t>
            </a:r>
          </a:p>
          <a:p>
            <a:pPr marL="457200" lvl="1" indent="0" eaLnBrk="1" hangingPunct="1">
              <a:lnSpc>
                <a:spcPct val="90000"/>
              </a:lnSpc>
              <a:buNone/>
            </a:pPr>
            <a:r>
              <a:rPr lang="de-AT" altLang="de-DE" sz="2000" b="0" i="1" dirty="0" smtClean="0"/>
              <a:t>	</a:t>
            </a:r>
            <a:r>
              <a:rPr lang="ru-RU" altLang="de-DE" sz="2000" b="0" i="1" dirty="0" smtClean="0"/>
              <a:t>Силикат кальция</a:t>
            </a:r>
            <a:r>
              <a:rPr lang="de-AT" altLang="de-DE" sz="2000" b="0" i="1" dirty="0" smtClean="0"/>
              <a:t> (</a:t>
            </a:r>
            <a:r>
              <a:rPr lang="ru-RU" altLang="de-DE" sz="2000" b="0" i="1" dirty="0" smtClean="0"/>
              <a:t>минимальная толщина</a:t>
            </a:r>
            <a:r>
              <a:rPr lang="de-AT" altLang="de-DE" sz="2000" b="0" i="1" dirty="0" smtClean="0"/>
              <a:t> 4 c</a:t>
            </a:r>
            <a:r>
              <a:rPr lang="ru-RU" altLang="de-DE" sz="2000" b="0" i="1" dirty="0"/>
              <a:t>м</a:t>
            </a:r>
            <a:r>
              <a:rPr lang="de-AT" altLang="de-DE" sz="2000" b="0" i="1" dirty="0" smtClean="0"/>
              <a:t>, </a:t>
            </a:r>
            <a:r>
              <a:rPr lang="ru-RU" altLang="de-DE" sz="2000" b="0" i="1" dirty="0" smtClean="0"/>
              <a:t>теплопроводность</a:t>
            </a:r>
            <a:r>
              <a:rPr lang="de-AT" altLang="de-DE" sz="2000" b="0" i="1" dirty="0" smtClean="0"/>
              <a:t> = 0,08 	W/(</a:t>
            </a:r>
            <a:r>
              <a:rPr lang="de-AT" altLang="de-DE" sz="2000" b="0" i="1" dirty="0" err="1" smtClean="0"/>
              <a:t>m·K</a:t>
            </a:r>
            <a:r>
              <a:rPr lang="de-AT" altLang="de-DE" sz="2000" b="0" i="1" dirty="0" smtClean="0"/>
              <a:t>) </a:t>
            </a:r>
            <a:r>
              <a:rPr lang="ru-RU" altLang="de-DE" sz="2000" b="0" i="1" dirty="0" smtClean="0"/>
              <a:t>при </a:t>
            </a:r>
            <a:r>
              <a:rPr lang="de-AT" altLang="de-DE" sz="2000" b="0" i="1" dirty="0" smtClean="0"/>
              <a:t>200 °C) → </a:t>
            </a:r>
            <a:r>
              <a:rPr lang="ru-RU" altLang="de-DE" sz="2000" b="0" i="1" dirty="0" smtClean="0"/>
              <a:t>сопротивление к теплопроводности конструкции и стены вместе</a:t>
            </a:r>
            <a:r>
              <a:rPr lang="de-AT" altLang="de-DE" sz="2000" b="0" i="1" dirty="0" smtClean="0"/>
              <a:t> = 1,26 m²·K/W)</a:t>
            </a:r>
            <a:endParaRPr lang="de-DE" altLang="de-DE" sz="1800" b="0" i="1" dirty="0" smtClean="0"/>
          </a:p>
        </p:txBody>
      </p:sp>
    </p:spTree>
    <p:extLst>
      <p:ext uri="{BB962C8B-B14F-4D97-AF65-F5344CB8AC3E}">
        <p14:creationId xmlns:p14="http://schemas.microsoft.com/office/powerpoint/2010/main" val="169342278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12"/>
          <p:cNvSpPr>
            <a:spLocks noGrp="1" noChangeArrowheads="1"/>
          </p:cNvSpPr>
          <p:nvPr>
            <p:ph type="title"/>
          </p:nvPr>
        </p:nvSpPr>
        <p:spPr>
          <a:xfrm>
            <a:off x="431800" y="444500"/>
            <a:ext cx="6400800" cy="784225"/>
          </a:xfrm>
        </p:spPr>
        <p:txBody>
          <a:bodyPr/>
          <a:lstStyle/>
          <a:p>
            <a:pPr eaLnBrk="1" hangingPunct="1"/>
            <a:r>
              <a:rPr lang="ru-RU" altLang="de-DE" sz="2400" dirty="0" smtClean="0"/>
              <a:t>Опытная печь расчет, с внутренним зазором</a:t>
            </a:r>
            <a:endParaRPr lang="de-DE" altLang="de-DE" sz="2400" dirty="0" smtClean="0"/>
          </a:p>
        </p:txBody>
      </p:sp>
      <p:sp>
        <p:nvSpPr>
          <p:cNvPr id="10243" name="Rectangle 13"/>
          <p:cNvSpPr>
            <a:spLocks noChangeArrowheads="1"/>
          </p:cNvSpPr>
          <p:nvPr/>
        </p:nvSpPr>
        <p:spPr bwMode="auto">
          <a:xfrm>
            <a:off x="457200" y="5270500"/>
            <a:ext cx="63754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2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9pPr>
          </a:lstStyle>
          <a:p>
            <a:pPr algn="ctr" eaLnBrk="1" hangingPunct="1">
              <a:buFontTx/>
              <a:buNone/>
            </a:pPr>
            <a:endParaRPr lang="de-DE" altLang="de-DE"/>
          </a:p>
        </p:txBody>
      </p:sp>
      <p:sp>
        <p:nvSpPr>
          <p:cNvPr id="10244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241300" y="1679575"/>
            <a:ext cx="7512050" cy="359092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endParaRPr lang="de-DE" altLang="de-DE" sz="2600" smtClean="0"/>
          </a:p>
        </p:txBody>
      </p:sp>
      <p:pic>
        <p:nvPicPr>
          <p:cNvPr id="1024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27113"/>
            <a:ext cx="8801100" cy="585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12"/>
          <p:cNvSpPr>
            <a:spLocks noGrp="1" noChangeArrowheads="1"/>
          </p:cNvSpPr>
          <p:nvPr>
            <p:ph type="title"/>
          </p:nvPr>
        </p:nvSpPr>
        <p:spPr>
          <a:xfrm>
            <a:off x="431800" y="444500"/>
            <a:ext cx="6400800" cy="784225"/>
          </a:xfrm>
        </p:spPr>
        <p:txBody>
          <a:bodyPr/>
          <a:lstStyle/>
          <a:p>
            <a:pPr eaLnBrk="1" hangingPunct="1"/>
            <a:r>
              <a:rPr lang="ru-RU" altLang="de-DE" dirty="0" smtClean="0"/>
              <a:t>Опытная печь, </a:t>
            </a:r>
            <a:r>
              <a:rPr lang="ru-RU" altLang="de-DE" sz="2400" dirty="0" smtClean="0"/>
              <a:t>выделено стенка канала</a:t>
            </a:r>
            <a:endParaRPr lang="de-DE" altLang="de-DE" sz="2400" dirty="0" smtClean="0"/>
          </a:p>
        </p:txBody>
      </p:sp>
      <p:sp>
        <p:nvSpPr>
          <p:cNvPr id="11267" name="Rectangle 13"/>
          <p:cNvSpPr>
            <a:spLocks noChangeArrowheads="1"/>
          </p:cNvSpPr>
          <p:nvPr/>
        </p:nvSpPr>
        <p:spPr bwMode="auto">
          <a:xfrm>
            <a:off x="457200" y="5270500"/>
            <a:ext cx="63754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2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defRPr>
            </a:lvl9pPr>
          </a:lstStyle>
          <a:p>
            <a:pPr algn="ctr" eaLnBrk="1" hangingPunct="1">
              <a:buFontTx/>
              <a:buNone/>
            </a:pPr>
            <a:endParaRPr lang="de-DE" altLang="de-DE"/>
          </a:p>
        </p:txBody>
      </p:sp>
      <p:sp>
        <p:nvSpPr>
          <p:cNvPr id="11268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241300" y="1679575"/>
            <a:ext cx="7512050" cy="359092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endParaRPr lang="de-DE" altLang="de-DE" sz="2600" smtClean="0"/>
          </a:p>
        </p:txBody>
      </p:sp>
      <p:pic>
        <p:nvPicPr>
          <p:cNvPr id="1126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1576388"/>
            <a:ext cx="7724775" cy="3852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Ellipse 1"/>
          <p:cNvSpPr/>
          <p:nvPr/>
        </p:nvSpPr>
        <p:spPr>
          <a:xfrm>
            <a:off x="5812971" y="1325222"/>
            <a:ext cx="1208315" cy="435519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vfh_04">
  <a:themeElements>
    <a:clrScheme name="vfh_04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fh_04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fh_04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fh_04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fh_04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fh_04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fh_04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fh_04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fh_04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fh_04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fh_04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fh_04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fh_04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fh_04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vfh_04</Template>
  <TotalTime>1024</TotalTime>
  <Words>1702</Words>
  <Application>Microsoft Office PowerPoint</Application>
  <PresentationFormat>Экран (4:3)</PresentationFormat>
  <Paragraphs>376</Paragraphs>
  <Slides>50</Slides>
  <Notes>49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50</vt:i4>
      </vt:variant>
    </vt:vector>
  </HeadingPairs>
  <TitlesOfParts>
    <vt:vector size="51" baseType="lpstr">
      <vt:lpstr>vfh_04</vt:lpstr>
      <vt:lpstr>Презентация PowerPoint</vt:lpstr>
      <vt:lpstr>Обзор</vt:lpstr>
      <vt:lpstr>Нормы</vt:lpstr>
      <vt:lpstr>Предложение об исследовании</vt:lpstr>
      <vt:lpstr>Предложение об измерительно-техническом исследовании</vt:lpstr>
      <vt:lpstr>Предложение об исследовании</vt:lpstr>
      <vt:lpstr>Предложение об исследовании</vt:lpstr>
      <vt:lpstr>Опытная печь расчет, с внутренним зазором</vt:lpstr>
      <vt:lpstr>Опытная печь, выделено стенка канала</vt:lpstr>
      <vt:lpstr>Опытная печь (с внутренним воздушным зазором)</vt:lpstr>
      <vt:lpstr>Опытная печь (с зазором)</vt:lpstr>
      <vt:lpstr>Опытная печь (с зазором)</vt:lpstr>
      <vt:lpstr>Опытная печь  (без зазора)</vt:lpstr>
      <vt:lpstr>Опытная печь (без зазора)</vt:lpstr>
      <vt:lpstr>Опытная печь (без зазора)</vt:lpstr>
      <vt:lpstr>Монтаж и процесс исследования</vt:lpstr>
      <vt:lpstr>Монтаж и процесс исследования</vt:lpstr>
      <vt:lpstr>Монтаж и процесс исследования</vt:lpstr>
      <vt:lpstr>Монтаж и процесс исследования</vt:lpstr>
      <vt:lpstr>Монтаж и процесс исследования</vt:lpstr>
      <vt:lpstr>Монтаж и процесс исследования</vt:lpstr>
      <vt:lpstr>Монтаж и процесс исследования</vt:lpstr>
      <vt:lpstr>Монтаж и процесс исследования</vt:lpstr>
      <vt:lpstr>Монтаж и процесс исследования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 зазором – сводная по результатам</vt:lpstr>
      <vt:lpstr>С зазором – сводная по результатам, без отдельностоящей - перегруз</vt:lpstr>
      <vt:lpstr>С зазором – сравнение вентилирование - изоляция</vt:lpstr>
      <vt:lpstr>Печи с зазором – сравнение вентиляция - изоляция</vt:lpstr>
      <vt:lpstr>Презентация PowerPoint</vt:lpstr>
      <vt:lpstr>Презентация PowerPoint</vt:lpstr>
      <vt:lpstr> Печи без зазора – общие данные - номинальная</vt:lpstr>
      <vt:lpstr>Печи без зазора – общие данные - перегруз</vt:lpstr>
      <vt:lpstr>Печи без зазора – сравнение вентиляция - изоляция</vt:lpstr>
      <vt:lpstr>Печи без зазора сравнение вентиляция - изоляция</vt:lpstr>
      <vt:lpstr>Выводы</vt:lpstr>
      <vt:lpstr>Выводы</vt:lpstr>
      <vt:lpstr>Вопросы?</vt:lpstr>
    </vt:vector>
  </TitlesOfParts>
  <Company>OEKV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tschiff</dc:creator>
  <cp:lastModifiedBy>user</cp:lastModifiedBy>
  <cp:revision>849</cp:revision>
  <cp:lastPrinted>2014-01-16T10:41:43Z</cp:lastPrinted>
  <dcterms:created xsi:type="dcterms:W3CDTF">2004-09-28T06:58:28Z</dcterms:created>
  <dcterms:modified xsi:type="dcterms:W3CDTF">2016-02-12T07:50:16Z</dcterms:modified>
</cp:coreProperties>
</file>