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7"/>
  </p:notesMasterIdLst>
  <p:sldIdLst>
    <p:sldId id="256" r:id="rId2"/>
    <p:sldId id="273" r:id="rId3"/>
    <p:sldId id="276" r:id="rId4"/>
    <p:sldId id="259" r:id="rId5"/>
    <p:sldId id="275" r:id="rId6"/>
    <p:sldId id="264" r:id="rId7"/>
    <p:sldId id="269" r:id="rId8"/>
    <p:sldId id="270" r:id="rId9"/>
    <p:sldId id="271" r:id="rId10"/>
    <p:sldId id="277" r:id="rId11"/>
    <p:sldId id="278" r:id="rId12"/>
    <p:sldId id="260" r:id="rId13"/>
    <p:sldId id="258" r:id="rId14"/>
    <p:sldId id="263" r:id="rId15"/>
    <p:sldId id="272" r:id="rId16"/>
    <p:sldId id="279" r:id="rId17"/>
    <p:sldId id="280" r:id="rId18"/>
    <p:sldId id="281" r:id="rId19"/>
    <p:sldId id="286" r:id="rId20"/>
    <p:sldId id="282" r:id="rId21"/>
    <p:sldId id="283" r:id="rId22"/>
    <p:sldId id="287" r:id="rId23"/>
    <p:sldId id="284" r:id="rId24"/>
    <p:sldId id="262" r:id="rId25"/>
    <p:sldId id="26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3E2C"/>
    <a:srgbClr val="4395CD"/>
    <a:srgbClr val="42BD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05" autoAdjust="0"/>
    <p:restoredTop sz="94660"/>
  </p:normalViewPr>
  <p:slideViewPr>
    <p:cSldViewPr snapToGrid="0">
      <p:cViewPr>
        <p:scale>
          <a:sx n="50" d="100"/>
          <a:sy n="50" d="100"/>
        </p:scale>
        <p:origin x="2976" y="1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A525EB-ECE6-4317-BC88-00C073E1BA2A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072B66-EC09-42E8-893C-71D7CD1AF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845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72B66-EC09-42E8-893C-71D7CD1AF34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371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72B66-EC09-42E8-893C-71D7CD1AF34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686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72B66-EC09-42E8-893C-71D7CD1AF34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716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72B66-EC09-42E8-893C-71D7CD1AF34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987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925D-6F09-43C1-ACF1-F565147A3BEA}" type="datetime1">
              <a:rPr lang="ru-RU" smtClean="0"/>
              <a:t>04.02.2019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0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F380-84BA-4349-899E-AF8B0E651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8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B77D5-7070-4C19-A17E-36C0EA8F4FC5}" type="datetime1">
              <a:rPr lang="ru-RU" smtClean="0"/>
              <a:t>04.02.2019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0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F380-84BA-4349-899E-AF8B0E651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258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A2DCB-3AC5-4F75-A436-EA9AFB700391}" type="datetime1">
              <a:rPr lang="ru-RU" smtClean="0"/>
              <a:t>04.02.2019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0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F380-84BA-4349-899E-AF8B0E651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781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CB6A3-A98E-413B-A375-DFF10D990623}" type="datetime1">
              <a:rPr lang="ru-RU" smtClean="0"/>
              <a:t>04.02.2019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0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F380-84BA-4349-899E-AF8B0E651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672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70195-B25F-440C-9E7F-E624C0F9D2C2}" type="datetime1">
              <a:rPr lang="ru-RU" smtClean="0"/>
              <a:t>04.02.2019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0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F380-84BA-4349-899E-AF8B0E651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048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AEC5D-B34E-4D24-B214-8BFF7CE5ABF7}" type="datetime1">
              <a:rPr lang="ru-RU" smtClean="0"/>
              <a:t>04.02.2019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0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F380-84BA-4349-899E-AF8B0E651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672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5F4E-E801-4948-AD37-B17DEC284077}" type="datetime1">
              <a:rPr lang="ru-RU" smtClean="0"/>
              <a:t>04.02.2019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0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F380-84BA-4349-899E-AF8B0E651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746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52504-B8A1-4CDA-B03B-BC70558EF92A}" type="datetime1">
              <a:rPr lang="ru-RU" smtClean="0"/>
              <a:t>04.02.2019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0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F380-84BA-4349-899E-AF8B0E651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179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9E24-C166-42B8-BF8E-EE81981513A2}" type="datetime1">
              <a:rPr lang="ru-RU" smtClean="0"/>
              <a:t>04.02.2019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0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F380-84BA-4349-899E-AF8B0E651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175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D4B39-CF0D-4294-B341-453E2FB5CD1C}" type="datetime1">
              <a:rPr lang="ru-RU" smtClean="0"/>
              <a:t>04.02.2019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0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F380-84BA-4349-899E-AF8B0E651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951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09FC-F779-4755-B694-5696798C88E0}" type="datetime1">
              <a:rPr lang="ru-RU" smtClean="0"/>
              <a:t>04.02.2019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0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F380-84BA-4349-899E-AF8B0E651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367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20552-B27F-43F0-8DEB-017FEF65BE21}" type="datetime1">
              <a:rPr lang="ru-RU" smtClean="0"/>
              <a:t>04.02.2019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0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DF380-84BA-4349-899E-AF8B0E651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548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spkchs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0"/>
            <a:ext cx="9144000" cy="717624"/>
            <a:chOff x="0" y="0"/>
            <a:chExt cx="9144000" cy="717624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9144000" cy="712103"/>
            </a:xfrm>
            <a:prstGeom prst="rect">
              <a:avLst/>
            </a:prstGeom>
            <a:solidFill>
              <a:srgbClr val="42BDC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1350"/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656" y="5521"/>
              <a:ext cx="712103" cy="712103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875758" y="47410"/>
              <a:ext cx="8268241" cy="6702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2000" b="1" dirty="0">
                  <a:solidFill>
                    <a:schemeClr val="tx1"/>
                  </a:solidFill>
                </a:rPr>
                <a:t>Совет по профессиональным квалификациям в области обеспечения безопасности в чрезвычайных ситуациях</a:t>
              </a: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-1" y="6363222"/>
            <a:ext cx="9144000" cy="494778"/>
          </a:xfrm>
          <a:prstGeom prst="rect">
            <a:avLst/>
          </a:prstGeom>
          <a:solidFill>
            <a:srgbClr val="4395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Своеступов Михаил Васильевич – секретарь СПК ЧС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6027" y="3389652"/>
            <a:ext cx="826077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/>
              <a:t>Тема: </a:t>
            </a:r>
          </a:p>
          <a:p>
            <a:pPr algn="just"/>
            <a:r>
              <a:rPr lang="ru-RU" sz="3200" dirty="0" smtClean="0"/>
              <a:t>«Перспективы внедрения профессиональных стандартов и системы независимой оценки квалификации в области обеспечения безопасности в ЧС». </a:t>
            </a:r>
            <a:endParaRPr lang="ru-RU" sz="32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994" y="712103"/>
            <a:ext cx="3237300" cy="323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99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75758" y="47410"/>
            <a:ext cx="8268241" cy="670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/>
              <a:t>Совет по профессиональным квалификациям в области обеспечения безопасности в чрезвычайных ситуациях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0" y="0"/>
            <a:ext cx="9144000" cy="717624"/>
            <a:chOff x="0" y="0"/>
            <a:chExt cx="9144000" cy="717624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0" y="0"/>
              <a:ext cx="9144000" cy="712103"/>
            </a:xfrm>
            <a:prstGeom prst="rect">
              <a:avLst/>
            </a:prstGeom>
            <a:solidFill>
              <a:srgbClr val="42BDC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1350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656" y="5521"/>
              <a:ext cx="712103" cy="712103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875758" y="47410"/>
              <a:ext cx="8268241" cy="6702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2000" b="1" dirty="0">
                  <a:solidFill>
                    <a:schemeClr val="tx1"/>
                  </a:solidFill>
                </a:rPr>
                <a:t>Совет по профессиональным квалификациям в области обеспечения безопасности в чрезвычайных ситуациях</a:t>
              </a: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0" y="6363222"/>
            <a:ext cx="9144000" cy="494778"/>
          </a:xfrm>
          <a:prstGeom prst="rect">
            <a:avLst/>
          </a:prstGeom>
          <a:solidFill>
            <a:srgbClr val="4395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</a:rPr>
              <a:t>Своеступов Михаил Васильевич – секретарь СПК ЧС</a:t>
            </a:r>
          </a:p>
        </p:txBody>
      </p:sp>
      <p:pic>
        <p:nvPicPr>
          <p:cNvPr id="3074" name="Picture 2" descr="http://igpsclub.ru/wp-content/uploads/2017/11/kudryavce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580" y="891429"/>
            <a:ext cx="3610839" cy="451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3655" y="5476010"/>
            <a:ext cx="87621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Председатель СПК ЧС - 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Владимир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Владимирович Кудрявцев.</a:t>
            </a:r>
          </a:p>
        </p:txBody>
      </p:sp>
    </p:spTree>
    <p:extLst>
      <p:ext uri="{BB962C8B-B14F-4D97-AF65-F5344CB8AC3E}">
        <p14:creationId xmlns:p14="http://schemas.microsoft.com/office/powerpoint/2010/main" val="162122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75758" y="47410"/>
            <a:ext cx="8268241" cy="670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/>
              <a:t>Совет по профессиональным квалификациям в области обеспечения безопасности в чрезвычайных ситуациях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0" y="0"/>
            <a:ext cx="9144000" cy="717624"/>
            <a:chOff x="0" y="0"/>
            <a:chExt cx="9144000" cy="717624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0" y="0"/>
              <a:ext cx="9144000" cy="712103"/>
            </a:xfrm>
            <a:prstGeom prst="rect">
              <a:avLst/>
            </a:prstGeom>
            <a:solidFill>
              <a:srgbClr val="42BDC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1350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656" y="5521"/>
              <a:ext cx="712103" cy="712103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875758" y="47410"/>
              <a:ext cx="8268241" cy="6702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2000" b="1" dirty="0">
                  <a:solidFill>
                    <a:schemeClr val="tx1"/>
                  </a:solidFill>
                </a:rPr>
                <a:t>Совет по профессиональным квалификациям в области обеспечения безопасности в чрезвычайных ситуациях</a:t>
              </a: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0" y="6363222"/>
            <a:ext cx="9144000" cy="494778"/>
          </a:xfrm>
          <a:prstGeom prst="rect">
            <a:avLst/>
          </a:prstGeom>
          <a:solidFill>
            <a:srgbClr val="4395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</a:rPr>
              <a:t>Своеступов Михаил Васильевич – секретарь СПК ЧС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0" y="5562179"/>
            <a:ext cx="90499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Всего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членов СПК ЧС – 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человек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(представители общественных организаций, объединений работодателей,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государственных и образовательных организаций).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b="1" dirty="0">
              <a:latin typeface="Open San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3657" y="5030564"/>
            <a:ext cx="89803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Заместитель председателя СПК ЧС - Сергей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Павлович Воронов.</a:t>
            </a:r>
          </a:p>
        </p:txBody>
      </p:sp>
      <p:pic>
        <p:nvPicPr>
          <p:cNvPr id="4098" name="Picture 2" descr="http://olimpoks.ru/company/newsimg/Voronov_15_11/IMG_219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7" r="17686"/>
          <a:stretch/>
        </p:blipFill>
        <p:spPr bwMode="auto">
          <a:xfrm flipH="1">
            <a:off x="2753591" y="1075748"/>
            <a:ext cx="3627386" cy="395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71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0" y="0"/>
            <a:ext cx="9144000" cy="717624"/>
            <a:chOff x="0" y="0"/>
            <a:chExt cx="9144000" cy="717624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0" y="0"/>
              <a:ext cx="9144000" cy="712103"/>
            </a:xfrm>
            <a:prstGeom prst="rect">
              <a:avLst/>
            </a:prstGeom>
            <a:solidFill>
              <a:srgbClr val="42BDC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1350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656" y="5521"/>
              <a:ext cx="712103" cy="712103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875758" y="47410"/>
              <a:ext cx="8268241" cy="6702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2000" b="1" dirty="0">
                  <a:solidFill>
                    <a:schemeClr val="tx1"/>
                  </a:solidFill>
                </a:rPr>
                <a:t>Совет по профессиональным квалификациям в области обеспечения безопасности в чрезвычайных ситуациях</a:t>
              </a: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-1" y="6363222"/>
            <a:ext cx="9144000" cy="494778"/>
          </a:xfrm>
          <a:prstGeom prst="rect">
            <a:avLst/>
          </a:prstGeom>
          <a:solidFill>
            <a:srgbClr val="4395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</a:rPr>
              <a:t>Своеступов Михаил Васильевич – секретарь СПК ЧС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158679" y="895380"/>
            <a:ext cx="8826640" cy="5279044"/>
            <a:chOff x="158679" y="895380"/>
            <a:chExt cx="8826640" cy="5279044"/>
          </a:xfrm>
        </p:grpSpPr>
        <p:grpSp>
          <p:nvGrpSpPr>
            <p:cNvPr id="7" name="Группа 6">
              <a:extLst>
                <a:ext uri="{FF2B5EF4-FFF2-40B4-BE49-F238E27FC236}">
                  <a16:creationId xmlns="" xmlns:a16="http://schemas.microsoft.com/office/drawing/2014/main" id="{196E58F4-E7DA-4DBB-8EFB-C268C7531AFC}"/>
                </a:ext>
              </a:extLst>
            </p:cNvPr>
            <p:cNvGrpSpPr/>
            <p:nvPr/>
          </p:nvGrpSpPr>
          <p:grpSpPr>
            <a:xfrm>
              <a:off x="158679" y="895380"/>
              <a:ext cx="8826640" cy="5279044"/>
              <a:chOff x="59903" y="1117322"/>
              <a:chExt cx="9391692" cy="5624046"/>
            </a:xfrm>
          </p:grpSpPr>
          <p:sp>
            <p:nvSpPr>
              <p:cNvPr id="8" name="Скругленный прямоугольник 24">
                <a:extLst>
                  <a:ext uri="{FF2B5EF4-FFF2-40B4-BE49-F238E27FC236}">
                    <a16:creationId xmlns="" xmlns:a16="http://schemas.microsoft.com/office/drawing/2014/main" id="{A9CF5914-A0E8-4747-AA7C-D9375045E79A}"/>
                  </a:ext>
                </a:extLst>
              </p:cNvPr>
              <p:cNvSpPr/>
              <p:nvPr/>
            </p:nvSpPr>
            <p:spPr>
              <a:xfrm>
                <a:off x="5216524" y="2443853"/>
                <a:ext cx="1622425" cy="4297515"/>
              </a:xfrm>
              <a:prstGeom prst="roundRect">
                <a:avLst/>
              </a:prstGeom>
              <a:ln w="5715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ru-RU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grpSp>
            <p:nvGrpSpPr>
              <p:cNvPr id="9" name="Группа 8">
                <a:extLst>
                  <a:ext uri="{FF2B5EF4-FFF2-40B4-BE49-F238E27FC236}">
                    <a16:creationId xmlns="" xmlns:a16="http://schemas.microsoft.com/office/drawing/2014/main" id="{E2921F74-57BF-496D-B956-83E98BAD419A}"/>
                  </a:ext>
                </a:extLst>
              </p:cNvPr>
              <p:cNvGrpSpPr/>
              <p:nvPr/>
            </p:nvGrpSpPr>
            <p:grpSpPr>
              <a:xfrm>
                <a:off x="1311275" y="2417604"/>
                <a:ext cx="2465388" cy="4297516"/>
                <a:chOff x="876300" y="2423988"/>
                <a:chExt cx="2465388" cy="4297516"/>
              </a:xfrm>
            </p:grpSpPr>
            <p:sp>
              <p:nvSpPr>
                <p:cNvPr id="24" name="Скругленный прямоугольник 23">
                  <a:extLst>
                    <a:ext uri="{FF2B5EF4-FFF2-40B4-BE49-F238E27FC236}">
                      <a16:creationId xmlns="" xmlns:a16="http://schemas.microsoft.com/office/drawing/2014/main" id="{6EE6EDF7-CFA9-4EB6-BEC2-F100FD9F5B7A}"/>
                    </a:ext>
                  </a:extLst>
                </p:cNvPr>
                <p:cNvSpPr/>
                <p:nvPr/>
              </p:nvSpPr>
              <p:spPr>
                <a:xfrm>
                  <a:off x="2427288" y="2423988"/>
                  <a:ext cx="914400" cy="4297516"/>
                </a:xfrm>
                <a:prstGeom prst="roundRect">
                  <a:avLst/>
                </a:prstGeom>
                <a:ln w="57150"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ru-RU">
                    <a:ln w="381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5" name="Скругленный прямоугольник 17">
                  <a:extLst>
                    <a:ext uri="{FF2B5EF4-FFF2-40B4-BE49-F238E27FC236}">
                      <a16:creationId xmlns="" xmlns:a16="http://schemas.microsoft.com/office/drawing/2014/main" id="{A2AF0BCB-E2CE-486C-85E0-8CFBBBF6949D}"/>
                    </a:ext>
                  </a:extLst>
                </p:cNvPr>
                <p:cNvSpPr/>
                <p:nvPr/>
              </p:nvSpPr>
              <p:spPr>
                <a:xfrm>
                  <a:off x="885825" y="3974726"/>
                  <a:ext cx="2266950" cy="1208810"/>
                </a:xfrm>
                <a:prstGeom prst="round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/>
                  <a:r>
                    <a:rPr lang="ru-RU" dirty="0"/>
                    <a:t>Работа </a:t>
                  </a:r>
                </a:p>
                <a:p>
                  <a:pPr algn="r"/>
                  <a:r>
                    <a:rPr lang="ru-RU" dirty="0"/>
                    <a:t>по актуализации </a:t>
                  </a:r>
                </a:p>
                <a:p>
                  <a:pPr algn="r"/>
                  <a:r>
                    <a:rPr lang="ru-RU" dirty="0"/>
                    <a:t>ФГОС, экспертиза</a:t>
                  </a:r>
                </a:p>
                <a:p>
                  <a:pPr algn="r"/>
                  <a:r>
                    <a:rPr lang="ru-RU" dirty="0"/>
                    <a:t> профессиональных</a:t>
                  </a:r>
                </a:p>
                <a:p>
                  <a:pPr algn="r"/>
                  <a:r>
                    <a:rPr lang="ru-RU" dirty="0"/>
                    <a:t> стандартов, </a:t>
                  </a:r>
                </a:p>
                <a:p>
                  <a:pPr algn="r"/>
                  <a:r>
                    <a:rPr lang="ru-RU" dirty="0"/>
                    <a:t>проведение ПОА</a:t>
                  </a:r>
                </a:p>
              </p:txBody>
            </p:sp>
            <p:sp>
              <p:nvSpPr>
                <p:cNvPr id="26" name="Скругленный прямоугольник 19">
                  <a:extLst>
                    <a:ext uri="{FF2B5EF4-FFF2-40B4-BE49-F238E27FC236}">
                      <a16:creationId xmlns="" xmlns:a16="http://schemas.microsoft.com/office/drawing/2014/main" id="{8E57F1A2-AFA3-4DE9-92DE-96492ECD9820}"/>
                    </a:ext>
                  </a:extLst>
                </p:cNvPr>
                <p:cNvSpPr/>
                <p:nvPr/>
              </p:nvSpPr>
              <p:spPr>
                <a:xfrm>
                  <a:off x="895350" y="5379329"/>
                  <a:ext cx="2266950" cy="1208810"/>
                </a:xfrm>
                <a:prstGeom prst="round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/>
                  <a:r>
                    <a:rPr lang="ru-RU" dirty="0"/>
                    <a:t>Разработка рамки квалификаций,</a:t>
                  </a:r>
                </a:p>
                <a:p>
                  <a:pPr algn="r"/>
                  <a:r>
                    <a:rPr lang="ru-RU" dirty="0"/>
                    <a:t>Разработка </a:t>
                  </a:r>
                </a:p>
                <a:p>
                  <a:pPr algn="r"/>
                  <a:r>
                    <a:rPr lang="ru-RU" dirty="0"/>
                    <a:t>оценочных средств, </a:t>
                  </a:r>
                </a:p>
                <a:p>
                  <a:pPr algn="r"/>
                  <a:r>
                    <a:rPr lang="ru-RU" dirty="0"/>
                    <a:t>отбор и экспертиза </a:t>
                  </a:r>
                  <a:r>
                    <a:rPr lang="ru-RU" dirty="0" smtClean="0"/>
                    <a:t>ЦОК</a:t>
                  </a:r>
                  <a:endParaRPr lang="ru-RU" dirty="0"/>
                </a:p>
              </p:txBody>
            </p:sp>
            <p:sp>
              <p:nvSpPr>
                <p:cNvPr id="27" name="Скругленный прямоугольник 14">
                  <a:extLst>
                    <a:ext uri="{FF2B5EF4-FFF2-40B4-BE49-F238E27FC236}">
                      <a16:creationId xmlns="" xmlns:a16="http://schemas.microsoft.com/office/drawing/2014/main" id="{951B16D4-14DB-4BAD-BB09-E66859A03AA5}"/>
                    </a:ext>
                  </a:extLst>
                </p:cNvPr>
                <p:cNvSpPr/>
                <p:nvPr/>
              </p:nvSpPr>
              <p:spPr>
                <a:xfrm>
                  <a:off x="876300" y="2536072"/>
                  <a:ext cx="2278063" cy="1265561"/>
                </a:xfrm>
                <a:prstGeom prst="round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/>
                  <a:r>
                    <a:rPr lang="ru-RU" dirty="0"/>
                    <a:t>    Мониторинг:</a:t>
                  </a:r>
                  <a:r>
                    <a:rPr lang="ru-RU" dirty="0">
                      <a:solidFill>
                        <a:schemeClr val="dk1"/>
                      </a:solidFill>
                      <a:effectLst/>
                      <a:latin typeface="+mn-lt"/>
                      <a:ea typeface="+mn-ea"/>
                      <a:cs typeface="+mn-cs"/>
                    </a:rPr>
                    <a:t> </a:t>
                  </a:r>
                </a:p>
                <a:p>
                  <a:pPr algn="r"/>
                  <a:r>
                    <a:rPr lang="ru-RU" dirty="0">
                      <a:solidFill>
                        <a:schemeClr val="dk1"/>
                      </a:solidFill>
                      <a:effectLst/>
                      <a:latin typeface="+mn-lt"/>
                      <a:ea typeface="+mn-ea"/>
                      <a:cs typeface="+mn-cs"/>
                    </a:rPr>
                    <a:t>рынка труда, </a:t>
                  </a:r>
                </a:p>
                <a:p>
                  <a:pPr algn="r"/>
                  <a:r>
                    <a:rPr lang="ru-RU" dirty="0">
                      <a:solidFill>
                        <a:schemeClr val="dk1"/>
                      </a:solidFill>
                      <a:effectLst/>
                      <a:latin typeface="+mn-lt"/>
                      <a:ea typeface="+mn-ea"/>
                      <a:cs typeface="+mn-cs"/>
                    </a:rPr>
                    <a:t>деятельности </a:t>
                  </a:r>
                </a:p>
                <a:p>
                  <a:pPr algn="r"/>
                  <a:r>
                    <a:rPr lang="ru-RU" dirty="0">
                      <a:solidFill>
                        <a:schemeClr val="dk1"/>
                      </a:solidFill>
                      <a:effectLst/>
                      <a:latin typeface="+mn-lt"/>
                      <a:ea typeface="+mn-ea"/>
                      <a:cs typeface="+mn-cs"/>
                    </a:rPr>
                    <a:t>Центров оценки квалификаций, </a:t>
                  </a:r>
                </a:p>
                <a:p>
                  <a:pPr algn="r"/>
                  <a:r>
                    <a:rPr lang="ru-RU" baseline="0" dirty="0">
                      <a:solidFill>
                        <a:schemeClr val="dk1"/>
                      </a:solidFill>
                      <a:effectLst/>
                      <a:latin typeface="+mn-lt"/>
                      <a:ea typeface="+mn-ea"/>
                      <a:cs typeface="+mn-cs"/>
                    </a:rPr>
                    <a:t> результатов ПОА</a:t>
                  </a:r>
                  <a:r>
                    <a:rPr lang="ru-RU" dirty="0">
                      <a:solidFill>
                        <a:schemeClr val="dk1"/>
                      </a:solidFill>
                      <a:effectLst/>
                      <a:latin typeface="+mn-lt"/>
                      <a:ea typeface="+mn-ea"/>
                      <a:cs typeface="+mn-cs"/>
                    </a:rPr>
                    <a:t> </a:t>
                  </a:r>
                  <a:endParaRPr lang="ru-RU" dirty="0"/>
                </a:p>
              </p:txBody>
            </p:sp>
          </p:grpSp>
          <p:sp>
            <p:nvSpPr>
              <p:cNvPr id="10" name="Прямоугольник 9">
                <a:extLst>
                  <a:ext uri="{FF2B5EF4-FFF2-40B4-BE49-F238E27FC236}">
                    <a16:creationId xmlns="" xmlns:a16="http://schemas.microsoft.com/office/drawing/2014/main" id="{9B6A52CC-FED4-4D8C-A15D-3159C324395F}"/>
                  </a:ext>
                </a:extLst>
              </p:cNvPr>
              <p:cNvSpPr/>
              <p:nvPr/>
            </p:nvSpPr>
            <p:spPr>
              <a:xfrm>
                <a:off x="2944957" y="1117322"/>
                <a:ext cx="3662069" cy="902351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ru-RU" sz="1200" b="1" dirty="0"/>
                  <a:t>Совет по профессиональным квалификациям в </a:t>
                </a:r>
                <a:r>
                  <a:rPr lang="ru-RU" sz="1200" b="1" dirty="0">
                    <a:solidFill>
                      <a:schemeClr val="dk1"/>
                    </a:solidFill>
                    <a:effectLst/>
                    <a:latin typeface="+mn-lt"/>
                    <a:ea typeface="+mn-ea"/>
                    <a:cs typeface="+mn-cs"/>
                  </a:rPr>
                  <a:t>области обеспечения безопасности</a:t>
                </a:r>
              </a:p>
              <a:p>
                <a:pPr algn="ctr"/>
                <a:r>
                  <a:rPr lang="ru-RU" sz="1200" b="1" dirty="0">
                    <a:solidFill>
                      <a:schemeClr val="dk1"/>
                    </a:solidFill>
                    <a:effectLst/>
                    <a:latin typeface="+mn-lt"/>
                    <a:ea typeface="+mn-ea"/>
                    <a:cs typeface="+mn-cs"/>
                  </a:rPr>
                  <a:t>в чрезвычайных ситуациях</a:t>
                </a:r>
                <a:endParaRPr lang="ru-RU" sz="1200" b="1" dirty="0"/>
              </a:p>
            </p:txBody>
          </p:sp>
          <p:sp>
            <p:nvSpPr>
              <p:cNvPr id="16" name="Прямоугольник 15">
                <a:extLst>
                  <a:ext uri="{FF2B5EF4-FFF2-40B4-BE49-F238E27FC236}">
                    <a16:creationId xmlns="" xmlns:a16="http://schemas.microsoft.com/office/drawing/2014/main" id="{97AD363C-06FA-4F85-9730-4D0D5FE172BD}"/>
                  </a:ext>
                </a:extLst>
              </p:cNvPr>
              <p:cNvSpPr/>
              <p:nvPr/>
            </p:nvSpPr>
            <p:spPr>
              <a:xfrm>
                <a:off x="59903" y="5453589"/>
                <a:ext cx="1809750" cy="93345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ru-RU" sz="1200" dirty="0"/>
                  <a:t>Центр развития профессиональных квалификаций</a:t>
                </a:r>
              </a:p>
            </p:txBody>
          </p:sp>
          <p:sp>
            <p:nvSpPr>
              <p:cNvPr id="17" name="Прямоугольник 16">
                <a:extLst>
                  <a:ext uri="{FF2B5EF4-FFF2-40B4-BE49-F238E27FC236}">
                    <a16:creationId xmlns="" xmlns:a16="http://schemas.microsoft.com/office/drawing/2014/main" id="{E549AEE8-15B6-428A-A41C-697DC6E95DB1}"/>
                  </a:ext>
                </a:extLst>
              </p:cNvPr>
              <p:cNvSpPr/>
              <p:nvPr/>
            </p:nvSpPr>
            <p:spPr>
              <a:xfrm>
                <a:off x="59903" y="4084033"/>
                <a:ext cx="1809750" cy="100012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ru-RU" sz="1200" dirty="0"/>
                  <a:t>Центр экспертизы и актуализации профессиональных и образовательных стандартов, ПОА</a:t>
                </a:r>
              </a:p>
            </p:txBody>
          </p:sp>
          <p:sp>
            <p:nvSpPr>
              <p:cNvPr id="18" name="Скругленный прямоугольник 17">
                <a:extLst>
                  <a:ext uri="{FF2B5EF4-FFF2-40B4-BE49-F238E27FC236}">
                    <a16:creationId xmlns="" xmlns:a16="http://schemas.microsoft.com/office/drawing/2014/main" id="{E711F0B5-8A19-4BCF-8E1F-7850EB2BDB7B}"/>
                  </a:ext>
                </a:extLst>
              </p:cNvPr>
              <p:cNvSpPr/>
              <p:nvPr/>
            </p:nvSpPr>
            <p:spPr>
              <a:xfrm>
                <a:off x="6130269" y="2602882"/>
                <a:ext cx="3321326" cy="1170503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ru-RU" sz="1300" dirty="0" smtClean="0"/>
                  <a:t>Комитет </a:t>
                </a:r>
                <a:endParaRPr lang="ru-RU" sz="1300" dirty="0"/>
              </a:p>
              <a:p>
                <a:pPr algn="ctr"/>
                <a:r>
                  <a:rPr lang="ru-RU" sz="1300" dirty="0"/>
                  <a:t>по профессиональным квалификациям в области обеспечения пожарной безопасности</a:t>
                </a:r>
              </a:p>
            </p:txBody>
          </p:sp>
          <p:sp>
            <p:nvSpPr>
              <p:cNvPr id="19" name="Прямоугольник 18">
                <a:extLst>
                  <a:ext uri="{FF2B5EF4-FFF2-40B4-BE49-F238E27FC236}">
                    <a16:creationId xmlns="" xmlns:a16="http://schemas.microsoft.com/office/drawing/2014/main" id="{2FEE85A0-FD3A-4B9C-86DC-43E1A3E4A6E1}"/>
                  </a:ext>
                </a:extLst>
              </p:cNvPr>
              <p:cNvSpPr/>
              <p:nvPr/>
            </p:nvSpPr>
            <p:spPr>
              <a:xfrm>
                <a:off x="59903" y="2685756"/>
                <a:ext cx="1809750" cy="93345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ru-RU" sz="1200" dirty="0"/>
                  <a:t>Общероссийский центр мониторинга</a:t>
                </a:r>
              </a:p>
            </p:txBody>
          </p:sp>
          <p:sp>
            <p:nvSpPr>
              <p:cNvPr id="20" name="Скругленный прямоугольник 19">
                <a:extLst>
                  <a:ext uri="{FF2B5EF4-FFF2-40B4-BE49-F238E27FC236}">
                    <a16:creationId xmlns="" xmlns:a16="http://schemas.microsoft.com/office/drawing/2014/main" id="{7122518F-BCC2-4BBE-BE6D-CF241B5FB3CE}"/>
                  </a:ext>
                </a:extLst>
              </p:cNvPr>
              <p:cNvSpPr/>
              <p:nvPr/>
            </p:nvSpPr>
            <p:spPr>
              <a:xfrm>
                <a:off x="6130268" y="3879957"/>
                <a:ext cx="3321324" cy="1172936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ru-RU" sz="1300" dirty="0" smtClean="0"/>
                  <a:t>Комитет </a:t>
                </a:r>
                <a:endParaRPr lang="ru-RU" sz="1300" dirty="0"/>
              </a:p>
              <a:p>
                <a:pPr algn="ctr"/>
                <a:r>
                  <a:rPr lang="ru-RU" sz="1300" dirty="0"/>
                  <a:t>по профессиональным квалификациям в области обеспечения </a:t>
                </a:r>
              </a:p>
              <a:p>
                <a:pPr algn="ctr"/>
                <a:r>
                  <a:rPr lang="ru-RU" sz="1300" dirty="0"/>
                  <a:t>безопасности в ЧС</a:t>
                </a:r>
              </a:p>
            </p:txBody>
          </p:sp>
          <p:sp>
            <p:nvSpPr>
              <p:cNvPr id="21" name="Прямоугольник 20">
                <a:extLst>
                  <a:ext uri="{FF2B5EF4-FFF2-40B4-BE49-F238E27FC236}">
                    <a16:creationId xmlns="" xmlns:a16="http://schemas.microsoft.com/office/drawing/2014/main" id="{4019123E-CFF5-4F7C-9286-7051B32FE8AD}"/>
                  </a:ext>
                </a:extLst>
              </p:cNvPr>
              <p:cNvSpPr/>
              <p:nvPr/>
            </p:nvSpPr>
            <p:spPr>
              <a:xfrm>
                <a:off x="59903" y="1400273"/>
                <a:ext cx="2831847" cy="963359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ru-RU" i="0" dirty="0">
                    <a:solidFill>
                      <a:schemeClr val="dk1"/>
                    </a:solidFill>
                    <a:effectLst/>
                    <a:latin typeface="+mn-lt"/>
                    <a:ea typeface="+mn-ea"/>
                    <a:cs typeface="+mn-cs"/>
                  </a:rPr>
                  <a:t>Центральная аттестационная комиссия</a:t>
                </a:r>
                <a:r>
                  <a:rPr lang="ru-RU" i="0" baseline="0" dirty="0">
                    <a:solidFill>
                      <a:schemeClr val="dk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ru-RU" i="0" dirty="0">
                    <a:solidFill>
                      <a:schemeClr val="dk1"/>
                    </a:solidFill>
                    <a:effectLst/>
                    <a:latin typeface="+mn-lt"/>
                    <a:ea typeface="+mn-ea"/>
                    <a:cs typeface="+mn-cs"/>
                  </a:rPr>
                  <a:t>Системы профессиональных квалификаций </a:t>
                </a:r>
                <a:r>
                  <a:rPr lang="ru-RU" dirty="0">
                    <a:solidFill>
                      <a:schemeClr val="dk1"/>
                    </a:solidFill>
                    <a:effectLst/>
                    <a:latin typeface="+mn-lt"/>
                    <a:ea typeface="+mn-ea"/>
                    <a:cs typeface="+mn-cs"/>
                  </a:rPr>
                  <a:t>в области обеспечения безопасности в чрезвычайных ситуациях</a:t>
                </a:r>
                <a:r>
                  <a:rPr lang="ru-RU" sz="1200" i="0" dirty="0">
                    <a:solidFill>
                      <a:schemeClr val="dk1"/>
                    </a:solidFill>
                    <a:effectLst/>
                  </a:rPr>
                  <a:t> </a:t>
                </a:r>
                <a:endParaRPr lang="ru-RU" sz="1200" dirty="0"/>
              </a:p>
            </p:txBody>
          </p:sp>
          <p:sp>
            <p:nvSpPr>
              <p:cNvPr id="22" name="Прямоугольник 21">
                <a:extLst>
                  <a:ext uri="{FF2B5EF4-FFF2-40B4-BE49-F238E27FC236}">
                    <a16:creationId xmlns="" xmlns:a16="http://schemas.microsoft.com/office/drawing/2014/main" id="{FC9DFE93-E642-49FC-BBF5-65AD77E78B3C}"/>
                  </a:ext>
                </a:extLst>
              </p:cNvPr>
              <p:cNvSpPr/>
              <p:nvPr/>
            </p:nvSpPr>
            <p:spPr>
              <a:xfrm>
                <a:off x="6838949" y="1467210"/>
                <a:ext cx="2418058" cy="817223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ru-RU" sz="1400" dirty="0"/>
                  <a:t>Апелляционная комиссия</a:t>
                </a:r>
              </a:p>
            </p:txBody>
          </p:sp>
          <p:sp>
            <p:nvSpPr>
              <p:cNvPr id="23" name="Тройная стрелка влево/вправо/вверх 25">
                <a:extLst>
                  <a:ext uri="{FF2B5EF4-FFF2-40B4-BE49-F238E27FC236}">
                    <a16:creationId xmlns="" xmlns:a16="http://schemas.microsoft.com/office/drawing/2014/main" id="{46F6D3C8-F689-4998-8B9E-ED2E2C928314}"/>
                  </a:ext>
                </a:extLst>
              </p:cNvPr>
              <p:cNvSpPr/>
              <p:nvPr/>
            </p:nvSpPr>
            <p:spPr>
              <a:xfrm>
                <a:off x="3819525" y="2019673"/>
                <a:ext cx="1354138" cy="2561455"/>
              </a:xfrm>
              <a:prstGeom prst="leftRightUpArrow">
                <a:avLst>
                  <a:gd name="adj1" fmla="val 9934"/>
                  <a:gd name="adj2" fmla="val 13700"/>
                  <a:gd name="adj3" fmla="val 25000"/>
                </a:avLst>
              </a:prstGeom>
              <a:solidFill>
                <a:schemeClr val="accent6"/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ru-RU"/>
              </a:p>
            </p:txBody>
          </p:sp>
        </p:grpSp>
        <p:sp>
          <p:nvSpPr>
            <p:cNvPr id="28" name="Скругленный прямоугольник 27">
              <a:extLst>
                <a:ext uri="{FF2B5EF4-FFF2-40B4-BE49-F238E27FC236}">
                  <a16:creationId xmlns="" xmlns:a16="http://schemas.microsoft.com/office/drawing/2014/main" id="{E012C729-9874-4C30-B4BB-6BC61E031CF0}"/>
                </a:ext>
              </a:extLst>
            </p:cNvPr>
            <p:cNvSpPr/>
            <p:nvPr/>
          </p:nvSpPr>
          <p:spPr>
            <a:xfrm>
              <a:off x="5863820" y="4689561"/>
              <a:ext cx="3121497" cy="1152128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300" dirty="0" smtClean="0"/>
                <a:t>Комитет </a:t>
              </a:r>
              <a:endParaRPr lang="ru-RU" sz="1300" dirty="0"/>
            </a:p>
            <a:p>
              <a:pPr algn="ctr"/>
              <a:r>
                <a:rPr lang="ru-RU" sz="1300" dirty="0"/>
                <a:t>по профессиональным квалификациям в области обеспечения</a:t>
              </a:r>
            </a:p>
            <a:p>
              <a:pPr algn="ctr"/>
              <a:r>
                <a:rPr lang="ru-RU" sz="1300" dirty="0"/>
                <a:t>техносферной безопасности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804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0" y="0"/>
            <a:ext cx="9144000" cy="717624"/>
            <a:chOff x="0" y="0"/>
            <a:chExt cx="9144000" cy="717624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0" y="0"/>
              <a:ext cx="9144000" cy="712103"/>
            </a:xfrm>
            <a:prstGeom prst="rect">
              <a:avLst/>
            </a:prstGeom>
            <a:solidFill>
              <a:srgbClr val="42BDC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1350"/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656" y="5521"/>
              <a:ext cx="712103" cy="712103"/>
            </a:xfrm>
            <a:prstGeom prst="rect">
              <a:avLst/>
            </a:prstGeom>
          </p:spPr>
        </p:pic>
        <p:sp>
          <p:nvSpPr>
            <p:cNvPr id="16" name="Прямоугольник 15"/>
            <p:cNvSpPr/>
            <p:nvPr/>
          </p:nvSpPr>
          <p:spPr>
            <a:xfrm>
              <a:off x="875758" y="47410"/>
              <a:ext cx="8268241" cy="6702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2000" b="1" dirty="0">
                  <a:solidFill>
                    <a:schemeClr val="tx1"/>
                  </a:solidFill>
                </a:rPr>
                <a:t>Совет по профессиональным квалификациям в области обеспечения безопасности в чрезвычайных ситуациях</a:t>
              </a:r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-1" y="6363222"/>
            <a:ext cx="9144000" cy="494778"/>
          </a:xfrm>
          <a:prstGeom prst="rect">
            <a:avLst/>
          </a:prstGeom>
          <a:solidFill>
            <a:srgbClr val="4395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</a:rPr>
              <a:t>Своеступов Михаил Васильевич – секретарь СПК ЧС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376345" y="5793296"/>
            <a:ext cx="384560" cy="0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404644" y="6094102"/>
            <a:ext cx="38456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559986" y="5707838"/>
            <a:ext cx="2093719" cy="1709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Взаимодействие</a:t>
            </a: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312251" y="6008644"/>
            <a:ext cx="2093719" cy="1709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Контроль</a:t>
            </a:r>
            <a:endParaRPr lang="ru-RU" dirty="0"/>
          </a:p>
        </p:txBody>
      </p:sp>
      <p:grpSp>
        <p:nvGrpSpPr>
          <p:cNvPr id="150" name="Группа 149"/>
          <p:cNvGrpSpPr/>
          <p:nvPr/>
        </p:nvGrpSpPr>
        <p:grpSpPr>
          <a:xfrm>
            <a:off x="310920" y="1807885"/>
            <a:ext cx="8522158" cy="3628168"/>
            <a:chOff x="376345" y="1572286"/>
            <a:chExt cx="8522158" cy="3628168"/>
          </a:xfrm>
        </p:grpSpPr>
        <p:cxnSp>
          <p:nvCxnSpPr>
            <p:cNvPr id="89" name="Прямая со стрелкой 88"/>
            <p:cNvCxnSpPr/>
            <p:nvPr/>
          </p:nvCxnSpPr>
          <p:spPr>
            <a:xfrm flipH="1">
              <a:off x="1201084" y="4003183"/>
              <a:ext cx="258883" cy="33078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2" name="Прямая со стрелкой 91"/>
            <p:cNvCxnSpPr>
              <a:endCxn id="23" idx="0"/>
            </p:cNvCxnSpPr>
            <p:nvPr/>
          </p:nvCxnSpPr>
          <p:spPr>
            <a:xfrm>
              <a:off x="1681557" y="4010302"/>
              <a:ext cx="193609" cy="32495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" name="Прямая со стрелкой 46"/>
            <p:cNvCxnSpPr/>
            <p:nvPr/>
          </p:nvCxnSpPr>
          <p:spPr>
            <a:xfrm flipH="1">
              <a:off x="2755474" y="1670381"/>
              <a:ext cx="803705" cy="29888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8" name="Скругленный прямоугольник 7"/>
            <p:cNvSpPr/>
            <p:nvPr/>
          </p:nvSpPr>
          <p:spPr>
            <a:xfrm>
              <a:off x="1332414" y="1862430"/>
              <a:ext cx="1423061" cy="92294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НАРК</a:t>
              </a:r>
              <a:endParaRPr lang="ru-RU" dirty="0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3915472" y="2446578"/>
              <a:ext cx="1423061" cy="52680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СПК ЧС</a:t>
              </a:r>
              <a:endParaRPr lang="ru-RU" dirty="0"/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1332413" y="3487622"/>
              <a:ext cx="1423061" cy="52680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ЦОК</a:t>
              </a:r>
              <a:endParaRPr lang="ru-RU" dirty="0"/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2929052" y="3487621"/>
              <a:ext cx="1423061" cy="52680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ЦОК</a:t>
              </a:r>
              <a:endParaRPr lang="ru-RU" dirty="0"/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4525691" y="3487621"/>
              <a:ext cx="1423061" cy="52680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ЦОК</a:t>
              </a:r>
              <a:endParaRPr lang="ru-RU" dirty="0"/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6122330" y="3487621"/>
              <a:ext cx="1423061" cy="52680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ЦОК</a:t>
              </a:r>
              <a:endParaRPr lang="ru-RU" dirty="0"/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6564477" y="3622930"/>
              <a:ext cx="1423061" cy="52680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ЦОК</a:t>
              </a:r>
              <a:endParaRPr lang="ru-RU" dirty="0"/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>
              <a:off x="6839864" y="3799952"/>
              <a:ext cx="1423061" cy="52680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ЦОК</a:t>
              </a:r>
              <a:endParaRPr lang="ru-RU" dirty="0"/>
            </a:p>
          </p:txBody>
        </p:sp>
        <p:sp>
          <p:nvSpPr>
            <p:cNvPr id="21" name="Скругленный прямоугольник 20"/>
            <p:cNvSpPr/>
            <p:nvPr/>
          </p:nvSpPr>
          <p:spPr>
            <a:xfrm>
              <a:off x="7115251" y="3935261"/>
              <a:ext cx="1423061" cy="52680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ЦОК</a:t>
              </a:r>
              <a:endParaRPr lang="ru-RU" dirty="0"/>
            </a:p>
          </p:txBody>
        </p:sp>
        <p:sp>
          <p:nvSpPr>
            <p:cNvPr id="22" name="Скругленный прямоугольник 21"/>
            <p:cNvSpPr/>
            <p:nvPr/>
          </p:nvSpPr>
          <p:spPr>
            <a:xfrm>
              <a:off x="715692" y="4335253"/>
              <a:ext cx="715185" cy="43332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ЭЦ</a:t>
              </a:r>
              <a:endParaRPr lang="ru-RU" dirty="0"/>
            </a:p>
          </p:txBody>
        </p:sp>
        <p:sp>
          <p:nvSpPr>
            <p:cNvPr id="23" name="Скругленный прямоугольник 22"/>
            <p:cNvSpPr/>
            <p:nvPr/>
          </p:nvSpPr>
          <p:spPr>
            <a:xfrm>
              <a:off x="1517573" y="4335253"/>
              <a:ext cx="715185" cy="43332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ЭЦ</a:t>
              </a:r>
              <a:endParaRPr lang="ru-RU" dirty="0"/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1875165" y="4463349"/>
              <a:ext cx="715185" cy="43332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ЭЦ</a:t>
              </a:r>
              <a:endParaRPr lang="ru-RU" dirty="0"/>
            </a:p>
          </p:txBody>
        </p:sp>
        <p:sp>
          <p:nvSpPr>
            <p:cNvPr id="25" name="Скругленный прямоугольник 24"/>
            <p:cNvSpPr/>
            <p:nvPr/>
          </p:nvSpPr>
          <p:spPr>
            <a:xfrm>
              <a:off x="2865737" y="4335253"/>
              <a:ext cx="715185" cy="43332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ЭЦ</a:t>
              </a:r>
              <a:endParaRPr lang="ru-RU" dirty="0"/>
            </a:p>
          </p:txBody>
        </p:sp>
        <p:sp>
          <p:nvSpPr>
            <p:cNvPr id="26" name="Скругленный прямоугольник 25"/>
            <p:cNvSpPr/>
            <p:nvPr/>
          </p:nvSpPr>
          <p:spPr>
            <a:xfrm>
              <a:off x="3667618" y="4335253"/>
              <a:ext cx="715185" cy="43332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ЭЦ</a:t>
              </a:r>
              <a:endParaRPr lang="ru-RU" dirty="0"/>
            </a:p>
          </p:txBody>
        </p:sp>
        <p:sp>
          <p:nvSpPr>
            <p:cNvPr id="27" name="Скругленный прямоугольник 26"/>
            <p:cNvSpPr/>
            <p:nvPr/>
          </p:nvSpPr>
          <p:spPr>
            <a:xfrm>
              <a:off x="4025210" y="4463349"/>
              <a:ext cx="715185" cy="43332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ЭЦ</a:t>
              </a:r>
              <a:endParaRPr lang="ru-RU" dirty="0"/>
            </a:p>
          </p:txBody>
        </p:sp>
        <p:sp>
          <p:nvSpPr>
            <p:cNvPr id="28" name="Скругленный прямоугольник 27"/>
            <p:cNvSpPr/>
            <p:nvPr/>
          </p:nvSpPr>
          <p:spPr>
            <a:xfrm>
              <a:off x="4890123" y="4333972"/>
              <a:ext cx="715185" cy="43332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ЭЦ</a:t>
              </a:r>
              <a:endParaRPr lang="ru-RU" dirty="0"/>
            </a:p>
          </p:txBody>
        </p:sp>
        <p:sp>
          <p:nvSpPr>
            <p:cNvPr id="29" name="Скругленный прямоугольник 28"/>
            <p:cNvSpPr/>
            <p:nvPr/>
          </p:nvSpPr>
          <p:spPr>
            <a:xfrm>
              <a:off x="5692004" y="4333972"/>
              <a:ext cx="715185" cy="43332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ЭЦ</a:t>
              </a:r>
              <a:endParaRPr lang="ru-RU" dirty="0"/>
            </a:p>
          </p:txBody>
        </p:sp>
        <p:sp>
          <p:nvSpPr>
            <p:cNvPr id="30" name="Скругленный прямоугольник 29"/>
            <p:cNvSpPr/>
            <p:nvPr/>
          </p:nvSpPr>
          <p:spPr>
            <a:xfrm>
              <a:off x="6049596" y="4462068"/>
              <a:ext cx="715185" cy="43332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ЭЦ</a:t>
              </a:r>
              <a:endParaRPr lang="ru-RU" dirty="0"/>
            </a:p>
          </p:txBody>
        </p:sp>
        <p:sp>
          <p:nvSpPr>
            <p:cNvPr id="32" name="Скругленный прямоугольник 31"/>
            <p:cNvSpPr/>
            <p:nvPr/>
          </p:nvSpPr>
          <p:spPr>
            <a:xfrm>
              <a:off x="7244979" y="4639038"/>
              <a:ext cx="715185" cy="43332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ЭЦ</a:t>
              </a:r>
              <a:endParaRPr lang="ru-RU" dirty="0"/>
            </a:p>
          </p:txBody>
        </p:sp>
        <p:sp>
          <p:nvSpPr>
            <p:cNvPr id="33" name="Скругленный прямоугольник 32"/>
            <p:cNvSpPr/>
            <p:nvPr/>
          </p:nvSpPr>
          <p:spPr>
            <a:xfrm>
              <a:off x="7602571" y="4767134"/>
              <a:ext cx="715185" cy="43332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ЭЦ</a:t>
              </a:r>
              <a:endParaRPr lang="ru-RU" dirty="0"/>
            </a:p>
          </p:txBody>
        </p:sp>
        <p:cxnSp>
          <p:nvCxnSpPr>
            <p:cNvPr id="56" name="Прямая со стрелкой 55"/>
            <p:cNvCxnSpPr/>
            <p:nvPr/>
          </p:nvCxnSpPr>
          <p:spPr>
            <a:xfrm flipH="1">
              <a:off x="4053845" y="2152987"/>
              <a:ext cx="0" cy="30405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4" name="Прямая со стрелкой 63"/>
            <p:cNvCxnSpPr/>
            <p:nvPr/>
          </p:nvCxnSpPr>
          <p:spPr>
            <a:xfrm flipV="1">
              <a:off x="384017" y="3749574"/>
              <a:ext cx="948396" cy="145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7" name="Прямая со стрелкой 66"/>
            <p:cNvCxnSpPr/>
            <p:nvPr/>
          </p:nvCxnSpPr>
          <p:spPr>
            <a:xfrm>
              <a:off x="384017" y="4502570"/>
              <a:ext cx="342851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8" name="Прямая со стрелкой 67"/>
            <p:cNvCxnSpPr/>
            <p:nvPr/>
          </p:nvCxnSpPr>
          <p:spPr>
            <a:xfrm>
              <a:off x="380804" y="2323903"/>
              <a:ext cx="5199" cy="2190188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9" name="Прямая со стрелкой 68"/>
            <p:cNvCxnSpPr>
              <a:stCxn id="8" idx="1"/>
            </p:cNvCxnSpPr>
            <p:nvPr/>
          </p:nvCxnSpPr>
          <p:spPr>
            <a:xfrm flipH="1">
              <a:off x="380804" y="2323904"/>
              <a:ext cx="95161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0" name="Прямая со стрелкой 69"/>
            <p:cNvCxnSpPr/>
            <p:nvPr/>
          </p:nvCxnSpPr>
          <p:spPr>
            <a:xfrm flipV="1">
              <a:off x="376345" y="2908134"/>
              <a:ext cx="3539127" cy="3093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8" name="Прямая со стрелкой 77"/>
            <p:cNvCxnSpPr/>
            <p:nvPr/>
          </p:nvCxnSpPr>
          <p:spPr>
            <a:xfrm flipH="1">
              <a:off x="8886923" y="2775036"/>
              <a:ext cx="3191" cy="2208758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0" name="Прямая со стрелкой 79"/>
            <p:cNvCxnSpPr/>
            <p:nvPr/>
          </p:nvCxnSpPr>
          <p:spPr>
            <a:xfrm flipH="1">
              <a:off x="5338533" y="2785377"/>
              <a:ext cx="3559970" cy="1807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3" name="Прямая со стрелкой 82"/>
            <p:cNvCxnSpPr/>
            <p:nvPr/>
          </p:nvCxnSpPr>
          <p:spPr>
            <a:xfrm flipH="1">
              <a:off x="8262925" y="3821294"/>
              <a:ext cx="623998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6" name="Прямая со стрелкой 85"/>
            <p:cNvCxnSpPr/>
            <p:nvPr/>
          </p:nvCxnSpPr>
          <p:spPr>
            <a:xfrm flipH="1">
              <a:off x="8324436" y="4976651"/>
              <a:ext cx="574067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6" name="Прямая со стрелкой 95"/>
            <p:cNvCxnSpPr/>
            <p:nvPr/>
          </p:nvCxnSpPr>
          <p:spPr>
            <a:xfrm flipH="1">
              <a:off x="5351584" y="4010283"/>
              <a:ext cx="258883" cy="33078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4" name="Прямая со стрелкой 93"/>
            <p:cNvCxnSpPr/>
            <p:nvPr/>
          </p:nvCxnSpPr>
          <p:spPr>
            <a:xfrm flipH="1">
              <a:off x="3124028" y="4017187"/>
              <a:ext cx="258883" cy="33078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5" name="Прямая со стрелкой 94"/>
            <p:cNvCxnSpPr/>
            <p:nvPr/>
          </p:nvCxnSpPr>
          <p:spPr>
            <a:xfrm>
              <a:off x="3631274" y="4008067"/>
              <a:ext cx="193609" cy="32495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7" name="Прямая со стрелкой 96"/>
            <p:cNvCxnSpPr/>
            <p:nvPr/>
          </p:nvCxnSpPr>
          <p:spPr>
            <a:xfrm>
              <a:off x="5832057" y="4017402"/>
              <a:ext cx="193609" cy="32495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8" name="Прямая со стрелкой 97"/>
            <p:cNvCxnSpPr/>
            <p:nvPr/>
          </p:nvCxnSpPr>
          <p:spPr>
            <a:xfrm>
              <a:off x="7573981" y="4462068"/>
              <a:ext cx="90861" cy="17697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0" name="Прямая со стрелкой 99"/>
            <p:cNvCxnSpPr/>
            <p:nvPr/>
          </p:nvCxnSpPr>
          <p:spPr>
            <a:xfrm>
              <a:off x="5025129" y="2152987"/>
              <a:ext cx="0" cy="28800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2" name="Прямая со стрелкой 101"/>
            <p:cNvCxnSpPr/>
            <p:nvPr/>
          </p:nvCxnSpPr>
          <p:spPr>
            <a:xfrm>
              <a:off x="4902263" y="2141738"/>
              <a:ext cx="0" cy="288000"/>
            </a:xfrm>
            <a:prstGeom prst="straightConnector1">
              <a:avLst/>
            </a:prstGeom>
            <a:ln w="28575">
              <a:headEnd type="triangl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3" name="Прямая со стрелкой 102"/>
            <p:cNvCxnSpPr/>
            <p:nvPr/>
          </p:nvCxnSpPr>
          <p:spPr>
            <a:xfrm flipH="1">
              <a:off x="2728111" y="1879226"/>
              <a:ext cx="791834" cy="29055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6" name="Прямая со стрелкой 105"/>
            <p:cNvCxnSpPr/>
            <p:nvPr/>
          </p:nvCxnSpPr>
          <p:spPr>
            <a:xfrm flipH="1">
              <a:off x="2749985" y="1980990"/>
              <a:ext cx="791834" cy="290557"/>
            </a:xfrm>
            <a:prstGeom prst="straightConnector1">
              <a:avLst/>
            </a:prstGeom>
            <a:ln w="28575">
              <a:headEnd type="triangl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1" name="Прямая со стрелкой 110"/>
            <p:cNvCxnSpPr/>
            <p:nvPr/>
          </p:nvCxnSpPr>
          <p:spPr>
            <a:xfrm>
              <a:off x="1952540" y="3184885"/>
              <a:ext cx="4710533" cy="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3" name="Прямая со стрелкой 112"/>
            <p:cNvCxnSpPr/>
            <p:nvPr/>
          </p:nvCxnSpPr>
          <p:spPr>
            <a:xfrm>
              <a:off x="2075406" y="3199621"/>
              <a:ext cx="0" cy="28800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4" name="Прямая со стрелкой 113"/>
            <p:cNvCxnSpPr/>
            <p:nvPr/>
          </p:nvCxnSpPr>
          <p:spPr>
            <a:xfrm>
              <a:off x="1952540" y="3188372"/>
              <a:ext cx="0" cy="288000"/>
            </a:xfrm>
            <a:prstGeom prst="straightConnector1">
              <a:avLst/>
            </a:prstGeom>
            <a:ln w="28575">
              <a:headEnd type="triangl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5" name="Прямая со стрелкой 114"/>
            <p:cNvCxnSpPr/>
            <p:nvPr/>
          </p:nvCxnSpPr>
          <p:spPr>
            <a:xfrm>
              <a:off x="3651298" y="3199621"/>
              <a:ext cx="0" cy="28800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6" name="Прямая со стрелкой 115"/>
            <p:cNvCxnSpPr/>
            <p:nvPr/>
          </p:nvCxnSpPr>
          <p:spPr>
            <a:xfrm>
              <a:off x="3528432" y="3188372"/>
              <a:ext cx="0" cy="288000"/>
            </a:xfrm>
            <a:prstGeom prst="straightConnector1">
              <a:avLst/>
            </a:prstGeom>
            <a:ln w="28575">
              <a:headEnd type="triangl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7" name="Прямая со стрелкой 116"/>
            <p:cNvCxnSpPr/>
            <p:nvPr/>
          </p:nvCxnSpPr>
          <p:spPr>
            <a:xfrm>
              <a:off x="5338533" y="3188372"/>
              <a:ext cx="0" cy="28800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8" name="Прямая со стрелкой 117"/>
            <p:cNvCxnSpPr/>
            <p:nvPr/>
          </p:nvCxnSpPr>
          <p:spPr>
            <a:xfrm>
              <a:off x="5215667" y="3177123"/>
              <a:ext cx="0" cy="288000"/>
            </a:xfrm>
            <a:prstGeom prst="straightConnector1">
              <a:avLst/>
            </a:prstGeom>
            <a:ln w="28575">
              <a:headEnd type="triangl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9" name="Прямая со стрелкой 118"/>
            <p:cNvCxnSpPr/>
            <p:nvPr/>
          </p:nvCxnSpPr>
          <p:spPr>
            <a:xfrm>
              <a:off x="6663073" y="3188372"/>
              <a:ext cx="0" cy="28800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20" name="Прямая со стрелкой 119"/>
            <p:cNvCxnSpPr/>
            <p:nvPr/>
          </p:nvCxnSpPr>
          <p:spPr>
            <a:xfrm>
              <a:off x="6540207" y="3177123"/>
              <a:ext cx="0" cy="288000"/>
            </a:xfrm>
            <a:prstGeom prst="straightConnector1">
              <a:avLst/>
            </a:prstGeom>
            <a:ln w="28575">
              <a:headEnd type="triangl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23" name="Прямая со стрелкой 122"/>
            <p:cNvCxnSpPr/>
            <p:nvPr/>
          </p:nvCxnSpPr>
          <p:spPr>
            <a:xfrm>
              <a:off x="4627002" y="2973385"/>
              <a:ext cx="0" cy="20373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24" name="Прямая со стрелкой 123"/>
            <p:cNvCxnSpPr/>
            <p:nvPr/>
          </p:nvCxnSpPr>
          <p:spPr>
            <a:xfrm>
              <a:off x="4504136" y="2962136"/>
              <a:ext cx="0" cy="214987"/>
            </a:xfrm>
            <a:prstGeom prst="straightConnector1">
              <a:avLst/>
            </a:prstGeom>
            <a:ln w="28575">
              <a:headEnd type="triangl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29" name="Прямая со стрелкой 128"/>
            <p:cNvCxnSpPr/>
            <p:nvPr/>
          </p:nvCxnSpPr>
          <p:spPr>
            <a:xfrm flipH="1" flipV="1">
              <a:off x="2743604" y="2445994"/>
              <a:ext cx="1169117" cy="18000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30" name="Прямая со стрелкой 129"/>
            <p:cNvCxnSpPr>
              <a:stCxn id="9" idx="1"/>
            </p:cNvCxnSpPr>
            <p:nvPr/>
          </p:nvCxnSpPr>
          <p:spPr>
            <a:xfrm flipH="1" flipV="1">
              <a:off x="2756523" y="2550935"/>
              <a:ext cx="1158949" cy="180000"/>
            </a:xfrm>
            <a:prstGeom prst="straightConnector1">
              <a:avLst/>
            </a:prstGeom>
            <a:ln w="28575">
              <a:headEnd type="triangl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41" name="Прямая со стрелкой 140"/>
            <p:cNvCxnSpPr/>
            <p:nvPr/>
          </p:nvCxnSpPr>
          <p:spPr>
            <a:xfrm>
              <a:off x="2086122" y="4024577"/>
              <a:ext cx="0" cy="28800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42" name="Прямая со стрелкой 141"/>
            <p:cNvCxnSpPr/>
            <p:nvPr/>
          </p:nvCxnSpPr>
          <p:spPr>
            <a:xfrm>
              <a:off x="1963256" y="4013328"/>
              <a:ext cx="0" cy="288000"/>
            </a:xfrm>
            <a:prstGeom prst="straightConnector1">
              <a:avLst/>
            </a:prstGeom>
            <a:ln w="28575">
              <a:headEnd type="triangl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43" name="Прямая со стрелкой 142"/>
            <p:cNvCxnSpPr/>
            <p:nvPr/>
          </p:nvCxnSpPr>
          <p:spPr>
            <a:xfrm>
              <a:off x="4176247" y="4038581"/>
              <a:ext cx="0" cy="28800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44" name="Прямая со стрелкой 143"/>
            <p:cNvCxnSpPr/>
            <p:nvPr/>
          </p:nvCxnSpPr>
          <p:spPr>
            <a:xfrm>
              <a:off x="4053381" y="4027332"/>
              <a:ext cx="0" cy="288000"/>
            </a:xfrm>
            <a:prstGeom prst="straightConnector1">
              <a:avLst/>
            </a:prstGeom>
            <a:ln w="28575">
              <a:headEnd type="triangl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45" name="Прямая со стрелкой 144"/>
            <p:cNvCxnSpPr/>
            <p:nvPr/>
          </p:nvCxnSpPr>
          <p:spPr>
            <a:xfrm>
              <a:off x="5215667" y="4045018"/>
              <a:ext cx="0" cy="28800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46" name="Прямая со стрелкой 145"/>
            <p:cNvCxnSpPr/>
            <p:nvPr/>
          </p:nvCxnSpPr>
          <p:spPr>
            <a:xfrm>
              <a:off x="5092801" y="4033769"/>
              <a:ext cx="0" cy="288000"/>
            </a:xfrm>
            <a:prstGeom prst="straightConnector1">
              <a:avLst/>
            </a:prstGeom>
            <a:ln w="28575">
              <a:headEnd type="triangl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47" name="Прямая со стрелкой 146"/>
            <p:cNvCxnSpPr/>
            <p:nvPr/>
          </p:nvCxnSpPr>
          <p:spPr>
            <a:xfrm>
              <a:off x="8175679" y="4479134"/>
              <a:ext cx="0" cy="28800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48" name="Прямая со стрелкой 147"/>
            <p:cNvCxnSpPr/>
            <p:nvPr/>
          </p:nvCxnSpPr>
          <p:spPr>
            <a:xfrm>
              <a:off x="8052813" y="4467885"/>
              <a:ext cx="0" cy="288000"/>
            </a:xfrm>
            <a:prstGeom prst="straightConnector1">
              <a:avLst/>
            </a:prstGeom>
            <a:ln w="28575">
              <a:headEnd type="triangl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" name="Скругленный прямоугольник 1"/>
            <p:cNvSpPr/>
            <p:nvPr/>
          </p:nvSpPr>
          <p:spPr>
            <a:xfrm>
              <a:off x="3528432" y="1572286"/>
              <a:ext cx="2409914" cy="58111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НАЦИОНАЛЬНЫЙ СОВЕТ</a:t>
              </a:r>
              <a:endParaRPr lang="ru-RU" dirty="0"/>
            </a:p>
          </p:txBody>
        </p:sp>
      </p:grpSp>
      <p:sp>
        <p:nvSpPr>
          <p:cNvPr id="77" name="Прямоугольник 76"/>
          <p:cNvSpPr/>
          <p:nvPr/>
        </p:nvSpPr>
        <p:spPr>
          <a:xfrm>
            <a:off x="-1" y="748742"/>
            <a:ext cx="9220912" cy="670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Схема взаимодействия и контроля в системе независимой оценки квалификации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1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945" t="4389" r="4296"/>
          <a:stretch/>
        </p:blipFill>
        <p:spPr>
          <a:xfrm>
            <a:off x="1042662" y="1643817"/>
            <a:ext cx="7058674" cy="4763832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0" y="0"/>
            <a:ext cx="9144000" cy="717624"/>
            <a:chOff x="0" y="0"/>
            <a:chExt cx="9144000" cy="717624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0" y="0"/>
              <a:ext cx="9144000" cy="712103"/>
            </a:xfrm>
            <a:prstGeom prst="rect">
              <a:avLst/>
            </a:prstGeom>
            <a:solidFill>
              <a:srgbClr val="42BDC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1350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656" y="5521"/>
              <a:ext cx="712103" cy="712103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875758" y="47410"/>
              <a:ext cx="8268241" cy="6702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2000" b="1" dirty="0">
                  <a:solidFill>
                    <a:schemeClr val="tx1"/>
                  </a:solidFill>
                </a:rPr>
                <a:t>Совет по профессиональным квалификациям в области обеспечения безопасности в чрезвычайных ситуациях</a:t>
              </a: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-1" y="6363222"/>
            <a:ext cx="9144000" cy="494778"/>
          </a:xfrm>
          <a:prstGeom prst="rect">
            <a:avLst/>
          </a:prstGeom>
          <a:solidFill>
            <a:srgbClr val="4395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</a:rPr>
              <a:t>Своеступов Михаил Васильевич – секретарь СПК ЧС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23738" y="857246"/>
            <a:ext cx="80965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Open Sans"/>
              </a:rPr>
              <a:t>Реализация задач СПК ЧС </a:t>
            </a:r>
            <a:r>
              <a:rPr lang="ru-RU" sz="2400" dirty="0" smtClean="0"/>
              <a:t>осуществляется через разработку, утверждение и реализацию «Дорожной карты».</a:t>
            </a:r>
          </a:p>
        </p:txBody>
      </p:sp>
    </p:spTree>
    <p:extLst>
      <p:ext uri="{BB962C8B-B14F-4D97-AF65-F5344CB8AC3E}">
        <p14:creationId xmlns:p14="http://schemas.microsoft.com/office/powerpoint/2010/main" val="340244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0" y="0"/>
            <a:ext cx="9144000" cy="717624"/>
            <a:chOff x="0" y="0"/>
            <a:chExt cx="9144000" cy="717624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0" y="0"/>
              <a:ext cx="9144000" cy="712103"/>
            </a:xfrm>
            <a:prstGeom prst="rect">
              <a:avLst/>
            </a:prstGeom>
            <a:solidFill>
              <a:srgbClr val="42BDC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1350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656" y="5521"/>
              <a:ext cx="712103" cy="712103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875758" y="47410"/>
              <a:ext cx="8268241" cy="6702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2000" b="1" dirty="0">
                  <a:solidFill>
                    <a:schemeClr val="tx1"/>
                  </a:solidFill>
                </a:rPr>
                <a:t>Совет по профессиональным квалификациям в области обеспечения безопасности в чрезвычайных ситуациях</a:t>
              </a: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-1" y="6363222"/>
            <a:ext cx="9144000" cy="494778"/>
          </a:xfrm>
          <a:prstGeom prst="rect">
            <a:avLst/>
          </a:prstGeom>
          <a:solidFill>
            <a:srgbClr val="4395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</a:rPr>
              <a:t>Своеступов Михаил Васильевич – секретарь СПК ЧС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23738" y="857246"/>
            <a:ext cx="80965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Open Sans"/>
              </a:rPr>
              <a:t>Реализация задач СПК ЧС </a:t>
            </a:r>
            <a:r>
              <a:rPr lang="ru-RU" sz="2400" dirty="0" smtClean="0"/>
              <a:t>осуществляется через разработку, утверждение и реализацию «Дорожной карты».</a:t>
            </a:r>
          </a:p>
          <a:p>
            <a:pPr algn="just"/>
            <a:endParaRPr lang="ru-RU" sz="2400" dirty="0"/>
          </a:p>
          <a:p>
            <a:pPr algn="just"/>
            <a:endParaRPr lang="ru-RU" sz="2400" b="1" dirty="0">
              <a:latin typeface="Open Sans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8852407"/>
              </p:ext>
            </p:extLst>
          </p:nvPr>
        </p:nvGraphicFramePr>
        <p:xfrm>
          <a:off x="523738" y="1876197"/>
          <a:ext cx="7886699" cy="304190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43860"/>
                <a:gridCol w="1607309"/>
                <a:gridCol w="3173608"/>
                <a:gridCol w="2761922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5.1.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Развитие и поддержка сети центров оценки квалификаций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Реализация отраслевых и региональных программ развития сети центров оценки квалификаций в отрасли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Открытие не менее 2 ЦОК 2018 год</a:t>
                      </a:r>
                      <a:endParaRPr lang="ru-RU" sz="105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Открытие не менее 30 ЦОК 2019 год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5.2.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Формирование рабочих групп для разработки оценочных средств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База оценочных средств по отраслевой рамке квалификаций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5.3.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Работа с единым программным ресурсом по оценке квалификаций на теоретическом этапе экзамена.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Полное формирование системы «Прометей» оценочными средствами по оценке квалификаций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5.4.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Внедрение дистанционных форм прохождения теоретической части профессионального экзамена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Соискатели имеют возможность прохождения теоретической части профессионального экзамена в режиме «он-</a:t>
                      </a:r>
                      <a:r>
                        <a:rPr lang="ru-RU" sz="1200" dirty="0" err="1">
                          <a:effectLst/>
                        </a:rPr>
                        <a:t>лайн</a:t>
                      </a:r>
                      <a:r>
                        <a:rPr lang="ru-RU" sz="1200" dirty="0">
                          <a:effectLst/>
                        </a:rPr>
                        <a:t>»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</a:tr>
            </a:tbl>
          </a:graphicData>
        </a:graphic>
      </p:graphicFrame>
      <p:sp>
        <p:nvSpPr>
          <p:cNvPr id="3" name="Овал 2"/>
          <p:cNvSpPr/>
          <p:nvPr/>
        </p:nvSpPr>
        <p:spPr>
          <a:xfrm>
            <a:off x="5651500" y="1944228"/>
            <a:ext cx="2783199" cy="6921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79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0" y="0"/>
            <a:ext cx="9144000" cy="717624"/>
            <a:chOff x="0" y="0"/>
            <a:chExt cx="9144000" cy="717624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0" y="0"/>
              <a:ext cx="9144000" cy="712103"/>
            </a:xfrm>
            <a:prstGeom prst="rect">
              <a:avLst/>
            </a:prstGeom>
            <a:solidFill>
              <a:srgbClr val="42BDC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1350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656" y="5521"/>
              <a:ext cx="712103" cy="712103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875758" y="47410"/>
              <a:ext cx="8268241" cy="6702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2000" b="1" dirty="0">
                  <a:solidFill>
                    <a:schemeClr val="tx1"/>
                  </a:solidFill>
                </a:rPr>
                <a:t>Совет по профессиональным квалификациям в области обеспечения безопасности в чрезвычайных ситуациях</a:t>
              </a: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-1" y="6363222"/>
            <a:ext cx="9144000" cy="494778"/>
          </a:xfrm>
          <a:prstGeom prst="rect">
            <a:avLst/>
          </a:prstGeom>
          <a:solidFill>
            <a:srgbClr val="4395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</a:rPr>
              <a:t>Своеступов Михаил Васильевич – секретарь СПК ЧС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099130" y="747026"/>
            <a:ext cx="7344815" cy="346259"/>
          </a:xfrm>
          <a:prstGeom prst="rect">
            <a:avLst/>
          </a:prstGeom>
        </p:spPr>
        <p:txBody>
          <a:bodyPr wrap="square" lIns="68589" tIns="34295" rIns="68589" bIns="34295">
            <a:spAutoFit/>
          </a:bodyPr>
          <a:lstStyle/>
          <a:p>
            <a:pPr algn="ctr"/>
            <a:r>
              <a:rPr lang="ru-RU" b="1" dirty="0" smtClean="0">
                <a:solidFill>
                  <a:srgbClr val="003085"/>
                </a:solidFill>
                <a:latin typeface="Pancetta Serif Pro Regular" charset="0"/>
                <a:cs typeface="Arial" panose="020B0604020202020204" pitchFamily="34" charset="0"/>
              </a:rPr>
              <a:t>НЕЗАВИСИМАЯ ОЦЕНКА КВАЛИФИКАЦИИ</a:t>
            </a:r>
            <a:endParaRPr lang="ru-RU" b="1" dirty="0">
              <a:solidFill>
                <a:srgbClr val="003085"/>
              </a:solidFill>
              <a:latin typeface="Pancetta Serif Pro Regular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36724" y="2657838"/>
            <a:ext cx="3452509" cy="1731253"/>
          </a:xfrm>
          <a:prstGeom prst="rect">
            <a:avLst/>
          </a:prstGeom>
        </p:spPr>
        <p:txBody>
          <a:bodyPr wrap="square" lIns="68589" tIns="34295" rIns="68589" bIns="34295">
            <a:sp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июля 2016 года Президент России подписал Федеральный закон № 238-ФЗ </a:t>
            </a:r>
            <a:endPara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независимой оценке квалификации» </a:t>
            </a:r>
            <a:endPara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вступил в силу с 01.01.2017г.)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90157" y="4772208"/>
            <a:ext cx="8512496" cy="1546587"/>
          </a:xfrm>
          <a:prstGeom prst="rect">
            <a:avLst/>
          </a:prstGeom>
        </p:spPr>
        <p:txBody>
          <a:bodyPr wrap="square" lIns="68589" tIns="34295" rIns="68589" bIns="34295">
            <a:spAutoFit/>
          </a:bodyPr>
          <a:lstStyle/>
          <a:p>
            <a:pPr algn="just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июля 2016 г. принят Федеральный закон от № 239-ФЗ «О внесении изменений в Трудовой кодекс Российской Федерации в связи с принятием Федерального закона «О независимой оценке квалификации» - он регулирует порядок направления работодателями работников на прохождение оценки квалификации, а также предоставления гарантий и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компенсаций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период прохождения оценки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квалификации.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690086" y="1221175"/>
            <a:ext cx="5112567" cy="3444915"/>
          </a:xfrm>
          <a:prstGeom prst="roundRect">
            <a:avLst>
              <a:gd name="adj" fmla="val 1000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89" tIns="34295" rIns="68589" bIns="34295"/>
          <a:lstStyle/>
          <a:p>
            <a:pPr algn="just"/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Независимая оценка квалификации - это 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процедура 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подтверждения соответствия квалификации соискателя положениям профессионального стандарта или квалификационным требованиям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установленным федеральными законами и иными нормативными правовыми актами Российской Федерации (далее - требования к квалификации), проведенная центром оценки квалификаций в соответствии с настоящим Федеральным законом</a:t>
            </a:r>
          </a:p>
          <a:p>
            <a:pPr algn="ctr"/>
            <a:r>
              <a:rPr lang="ru-RU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(п.2 ст. 3 238-ФЗ «О независимой оценке квалификации»)</a:t>
            </a:r>
          </a:p>
        </p:txBody>
      </p:sp>
      <p:pic>
        <p:nvPicPr>
          <p:cNvPr id="20" name="Picture 2" descr="https://upload.wikimedia.org/wikipedia/commons/thumb/2/29/Coat_of_Arms_of_the_Russian_Federation_2.svg/200px-Coat_of_Arms_of_the_Russian_Federation_2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834083"/>
            <a:ext cx="1601282" cy="175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64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0" y="0"/>
            <a:ext cx="9144000" cy="717624"/>
            <a:chOff x="0" y="0"/>
            <a:chExt cx="9144000" cy="717624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0" y="0"/>
              <a:ext cx="9144000" cy="712103"/>
            </a:xfrm>
            <a:prstGeom prst="rect">
              <a:avLst/>
            </a:prstGeom>
            <a:solidFill>
              <a:srgbClr val="42BDC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1350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656" y="5521"/>
              <a:ext cx="712103" cy="712103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875758" y="47410"/>
              <a:ext cx="8268241" cy="6702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2000" b="1" dirty="0">
                  <a:solidFill>
                    <a:schemeClr val="tx1"/>
                  </a:solidFill>
                </a:rPr>
                <a:t>Совет по профессиональным квалификациям в области обеспечения безопасности в чрезвычайных ситуациях</a:t>
              </a: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-1" y="6363222"/>
            <a:ext cx="9144000" cy="494778"/>
          </a:xfrm>
          <a:prstGeom prst="rect">
            <a:avLst/>
          </a:prstGeom>
          <a:solidFill>
            <a:srgbClr val="4395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</a:rPr>
              <a:t>Своеступов Михаил Васильевич – секретарь СПК ЧС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40497" y="1785113"/>
            <a:ext cx="7922291" cy="346259"/>
          </a:xfrm>
          <a:prstGeom prst="rect">
            <a:avLst/>
          </a:prstGeom>
        </p:spPr>
        <p:txBody>
          <a:bodyPr wrap="square" lIns="68589" tIns="34295" rIns="68589" bIns="34295">
            <a:spAutoFit/>
          </a:bodyPr>
          <a:lstStyle/>
          <a:p>
            <a:pPr algn="ctr"/>
            <a:r>
              <a:rPr lang="ru-RU" b="1" dirty="0" smtClean="0">
                <a:solidFill>
                  <a:srgbClr val="003085"/>
                </a:solidFill>
                <a:latin typeface="Pancetta Serif Pro Regular" charset="0"/>
                <a:cs typeface="Arial" panose="020B0604020202020204" pitchFamily="34" charset="0"/>
              </a:rPr>
              <a:t>ПРОФЕССИОНАЛЬНЫЕ СТАНДАРТЫ ЗАКРЕПЛЕННЫЕ ЗА СПК ЧС</a:t>
            </a:r>
            <a:endParaRPr lang="ru-RU" b="1" dirty="0">
              <a:solidFill>
                <a:srgbClr val="003085"/>
              </a:solidFill>
              <a:latin typeface="Pancetta Serif Pro Regular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3291" y="723145"/>
            <a:ext cx="86967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Профессиональный 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стандарт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характеристика квалификации, необходимой работнику для осуществления определенного вида профессиональной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деятельности.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0605730"/>
              </p:ext>
            </p:extLst>
          </p:nvPr>
        </p:nvGraphicFramePr>
        <p:xfrm>
          <a:off x="428524" y="2376229"/>
          <a:ext cx="8546236" cy="255491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64120"/>
                <a:gridCol w="967329"/>
                <a:gridCol w="7114787"/>
              </a:tblGrid>
              <a:tr h="463469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№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КОД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НАИМЕНОВАНИЕ ПС</a:t>
                      </a:r>
                      <a:endParaRPr lang="ru-RU" sz="2000" dirty="0"/>
                    </a:p>
                  </a:txBody>
                  <a:tcPr/>
                </a:tc>
              </a:tr>
              <a:tr h="463469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12.002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СПЕЦИАЛИСТ ПО ПРИЕМУ И ОБРАБОТКЕ ЭКСТРЕННЫХ ВЫЗОВОВ</a:t>
                      </a:r>
                      <a:endParaRPr lang="ru-RU" sz="2000" dirty="0"/>
                    </a:p>
                  </a:txBody>
                  <a:tcPr/>
                </a:tc>
              </a:tr>
              <a:tr h="463469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40.056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СПЕЦИАЛИСТ ПО ПРОТИВОПОЖАРНОЙ ПРОФИЛАКТИКЕ</a:t>
                      </a:r>
                      <a:endParaRPr lang="ru-RU" sz="2000" dirty="0"/>
                    </a:p>
                  </a:txBody>
                  <a:tcPr/>
                </a:tc>
              </a:tr>
              <a:tr h="463469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3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14.001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ИНСТРУКТОР ПАРАШЮТНОЙ И ДЕСАНТНОПОЖАРНОЙ СЛУЖБЫ </a:t>
                      </a:r>
                      <a:endParaRPr lang="ru-RU" sz="2000" dirty="0"/>
                    </a:p>
                  </a:txBody>
                  <a:tcPr/>
                </a:tc>
              </a:tr>
              <a:tr h="463469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4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12.006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ВОДОЛАЗ 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706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0" y="0"/>
            <a:ext cx="9144000" cy="717624"/>
            <a:chOff x="0" y="0"/>
            <a:chExt cx="9144000" cy="717624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0" y="0"/>
              <a:ext cx="9144000" cy="712103"/>
            </a:xfrm>
            <a:prstGeom prst="rect">
              <a:avLst/>
            </a:prstGeom>
            <a:solidFill>
              <a:srgbClr val="42BDC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1350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656" y="5521"/>
              <a:ext cx="712103" cy="712103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875758" y="47410"/>
              <a:ext cx="8268241" cy="6702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2000" b="1" dirty="0">
                  <a:solidFill>
                    <a:schemeClr val="tx1"/>
                  </a:solidFill>
                </a:rPr>
                <a:t>Совет по профессиональным квалификациям в области обеспечения безопасности в чрезвычайных ситуациях</a:t>
              </a: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-1" y="6363222"/>
            <a:ext cx="9144000" cy="494778"/>
          </a:xfrm>
          <a:prstGeom prst="rect">
            <a:avLst/>
          </a:prstGeom>
          <a:solidFill>
            <a:srgbClr val="4395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</a:rPr>
              <a:t>Своеступов Михаил Васильевич – секретарь СПК ЧС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40496" y="1604040"/>
            <a:ext cx="7922291" cy="346259"/>
          </a:xfrm>
          <a:prstGeom prst="rect">
            <a:avLst/>
          </a:prstGeom>
        </p:spPr>
        <p:txBody>
          <a:bodyPr wrap="square" lIns="68589" tIns="34295" rIns="68589" bIns="34295">
            <a:spAutoFit/>
          </a:bodyPr>
          <a:lstStyle/>
          <a:p>
            <a:pPr algn="ctr"/>
            <a:r>
              <a:rPr lang="ru-RU" b="1" dirty="0" smtClean="0">
                <a:solidFill>
                  <a:srgbClr val="003085"/>
                </a:solidFill>
                <a:latin typeface="Pancetta Serif Pro Regular" charset="0"/>
                <a:cs typeface="Arial" panose="020B0604020202020204" pitchFamily="34" charset="0"/>
              </a:rPr>
              <a:t>ПРОФЕССИОНАЛЬНЫЕ СТАНДАРТЫ В РАЗРАБОТКЕ СПК ЧС</a:t>
            </a:r>
            <a:endParaRPr lang="ru-RU" b="1" dirty="0">
              <a:solidFill>
                <a:srgbClr val="003085"/>
              </a:solidFill>
              <a:latin typeface="Pancetta Serif Pro Regular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3291" y="723145"/>
            <a:ext cx="86967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Профессиональный 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стандарт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характеристика квалификации, необходимой работнику для осуществления определенного вида профессиональной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деятельности.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707332"/>
              </p:ext>
            </p:extLst>
          </p:nvPr>
        </p:nvGraphicFramePr>
        <p:xfrm>
          <a:off x="428524" y="2022938"/>
          <a:ext cx="8546236" cy="348185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64120"/>
                <a:gridCol w="967329"/>
                <a:gridCol w="7114787"/>
              </a:tblGrid>
              <a:tr h="463469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№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КОД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НАИМЕНОВАНИЕ ПС</a:t>
                      </a:r>
                      <a:endParaRPr lang="ru-RU" sz="2000" dirty="0"/>
                    </a:p>
                  </a:txBody>
                  <a:tcPr/>
                </a:tc>
              </a:tr>
              <a:tr h="463469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ПОЖАРНЫЙ</a:t>
                      </a:r>
                      <a:endParaRPr lang="ru-RU" sz="2000" dirty="0"/>
                    </a:p>
                  </a:txBody>
                  <a:tcPr/>
                </a:tc>
              </a:tr>
              <a:tr h="463469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СПЕЦИАЛИСТ ПО ТУШЕНИЮ ПОЖАРОВ</a:t>
                      </a:r>
                      <a:endParaRPr lang="ru-RU" sz="2000" dirty="0"/>
                    </a:p>
                  </a:txBody>
                  <a:tcPr/>
                </a:tc>
              </a:tr>
              <a:tr h="463469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3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СПАСАТЕЛЬ</a:t>
                      </a:r>
                      <a:endParaRPr lang="ru-RU" sz="2000" dirty="0"/>
                    </a:p>
                  </a:txBody>
                  <a:tcPr/>
                </a:tc>
              </a:tr>
              <a:tr h="463469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4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СПАСАТЕЛЬ НА АКВАТОРИИ</a:t>
                      </a:r>
                      <a:endParaRPr lang="ru-RU" sz="2000" dirty="0"/>
                    </a:p>
                  </a:txBody>
                  <a:tcPr/>
                </a:tc>
              </a:tr>
              <a:tr h="463469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5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СПЕЦИАЛИСТ ПО ГРАЖДАНСКОЙ ОБОРОНЕ</a:t>
                      </a:r>
                      <a:endParaRPr lang="ru-RU" sz="2000" dirty="0"/>
                    </a:p>
                  </a:txBody>
                  <a:tcPr/>
                </a:tc>
              </a:tr>
              <a:tr h="463469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6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СПЕЦИАЛИСТ ПО РАЗРАБОТКЕ ПРОЕКТОВ ОБЕСПЕЧЕНИЯ ПОЖАРНОЙ БЕЗОПАСНОСТИ</a:t>
                      </a:r>
                      <a:endParaRPr lang="ru-R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791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0" y="0"/>
            <a:ext cx="9144000" cy="717624"/>
            <a:chOff x="0" y="0"/>
            <a:chExt cx="9144000" cy="717624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0" y="0"/>
              <a:ext cx="9144000" cy="712103"/>
            </a:xfrm>
            <a:prstGeom prst="rect">
              <a:avLst/>
            </a:prstGeom>
            <a:solidFill>
              <a:srgbClr val="42BDC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1350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656" y="5521"/>
              <a:ext cx="712103" cy="712103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875758" y="47410"/>
              <a:ext cx="8268241" cy="6702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2000" b="1" dirty="0">
                  <a:solidFill>
                    <a:schemeClr val="tx1"/>
                  </a:solidFill>
                </a:rPr>
                <a:t>Совет по профессиональным квалификациям в области обеспечения безопасности в чрезвычайных ситуациях</a:t>
              </a: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-1" y="6363222"/>
            <a:ext cx="9144000" cy="494778"/>
          </a:xfrm>
          <a:prstGeom prst="rect">
            <a:avLst/>
          </a:prstGeom>
          <a:solidFill>
            <a:srgbClr val="4395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</a:rPr>
              <a:t>Своеступов Михаил Васильевич – секретарь СПК ЧС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76151" y="944050"/>
            <a:ext cx="86967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Квалификации закрепленные за СПК ЧС протоколом Национального совета при Президенте Российской Федерации по профессиональным квалификациям от 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29.12.2018 г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№ 33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3448606"/>
              </p:ext>
            </p:extLst>
          </p:nvPr>
        </p:nvGraphicFramePr>
        <p:xfrm>
          <a:off x="376151" y="2093806"/>
          <a:ext cx="8607829" cy="39123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4535"/>
                <a:gridCol w="8013294"/>
              </a:tblGrid>
              <a:tr h="1516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№ п/п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5942" marR="659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Наименование</a:t>
                      </a:r>
                      <a:r>
                        <a:rPr lang="ru-RU" sz="1800" baseline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квалификации</a:t>
                      </a:r>
                      <a:endParaRPr lang="ru-RU" sz="1800" b="1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5942" marR="659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6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1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5942" marR="659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Оператор по обработке экстренных вызовов (5 уровень квалификации)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5942" marR="659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6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2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5942" marR="659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Специалист по приему и обработке экстренных вызовов (6 уровень квалификации)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5942" marR="659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0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3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5942" marR="659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Техник по пожарной профилактике на объекте (5 уровень квалификации</a:t>
                      </a:r>
                      <a:r>
                        <a:rPr lang="ru-RU" sz="1600" dirty="0" smtClean="0">
                          <a:effectLst/>
                        </a:rPr>
                        <a:t>)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5942" marR="659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6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4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5942" marR="659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Специалист по противопожарной защите на объекте (6 уровень квалификации)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5942" marR="659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6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5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5942" marR="659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Руководитель службы пожарной безопасности на объекте (7 уровень квалификации)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5942" marR="659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6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6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5942" marR="659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Инструктор парашютной и десантно-пожарной службы (4 уровень квалификации)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5942" marR="659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6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7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5942" marR="659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Специалист по обеспечению готовности парашютной и десантно-пожарной службы </a:t>
                      </a:r>
                      <a:endParaRPr lang="ru-RU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(</a:t>
                      </a:r>
                      <a:r>
                        <a:rPr lang="ru-RU" sz="1600" dirty="0">
                          <a:effectLst/>
                        </a:rPr>
                        <a:t>6 уровень квалификации)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5942" marR="659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6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8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5942" marR="659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Водолаз-спасатель (4 уровень квалификации)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5942" marR="659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6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9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5942" marR="659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Водолаз (4 уровень квалификации)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5942" marR="659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6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10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5942" marR="659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Специалист по организации водолазно-спасательных и других специальных работ высокой сложности (6 уровень квалификации)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5942" marR="659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278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75758" y="47410"/>
            <a:ext cx="8268241" cy="670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/>
              <a:t>Совет по профессиональным квалификациям в области обеспечения безопасности в чрезвычайных ситуациях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0" y="0"/>
            <a:ext cx="9144000" cy="717624"/>
            <a:chOff x="0" y="0"/>
            <a:chExt cx="9144000" cy="717624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0" y="0"/>
              <a:ext cx="9144000" cy="712103"/>
            </a:xfrm>
            <a:prstGeom prst="rect">
              <a:avLst/>
            </a:prstGeom>
            <a:solidFill>
              <a:srgbClr val="42BDC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1350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656" y="5521"/>
              <a:ext cx="712103" cy="712103"/>
            </a:xfrm>
            <a:prstGeom prst="rect">
              <a:avLst/>
            </a:prstGeom>
          </p:spPr>
        </p:pic>
        <p:sp>
          <p:nvSpPr>
            <p:cNvPr id="13" name="Прямоугольник 12"/>
            <p:cNvSpPr/>
            <p:nvPr/>
          </p:nvSpPr>
          <p:spPr>
            <a:xfrm>
              <a:off x="875758" y="47410"/>
              <a:ext cx="8268241" cy="6702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2000" b="1" dirty="0">
                  <a:solidFill>
                    <a:schemeClr val="tx1"/>
                  </a:solidFill>
                </a:rPr>
                <a:t>Совет по профессиональным квалификациям в области обеспечения безопасности в чрезвычайных ситуациях</a:t>
              </a: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-1" y="6364820"/>
            <a:ext cx="9144000" cy="494778"/>
          </a:xfrm>
          <a:prstGeom prst="rect">
            <a:avLst/>
          </a:prstGeom>
          <a:solidFill>
            <a:srgbClr val="4395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</a:rPr>
              <a:t>Своеступов Михаил Васильевич – секретарь СПК ЧС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3657" y="2080451"/>
            <a:ext cx="45194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PT Sans"/>
              </a:rPr>
              <a:t>Национальный совет при Президенте Российской Федерации по профессиональным квалификациям был создан в соответствии с Указом Президента Российской Федерации </a:t>
            </a:r>
            <a:endParaRPr lang="ru-RU" dirty="0" smtClean="0">
              <a:latin typeface="PT Sans"/>
            </a:endParaRPr>
          </a:p>
          <a:p>
            <a:pPr algn="ctr"/>
            <a:r>
              <a:rPr lang="ru-RU" spc="-50" dirty="0" smtClean="0">
                <a:solidFill>
                  <a:srgbClr val="FF0000"/>
                </a:solidFill>
                <a:latin typeface="PT Sans"/>
              </a:rPr>
              <a:t>от </a:t>
            </a:r>
            <a:r>
              <a:rPr lang="ru-RU" spc="-50" dirty="0">
                <a:solidFill>
                  <a:srgbClr val="FF0000"/>
                </a:solidFill>
                <a:latin typeface="PT Sans"/>
              </a:rPr>
              <a:t>16 апреля 2014 года № 249.</a:t>
            </a:r>
            <a:r>
              <a:rPr lang="ru-RU" dirty="0">
                <a:solidFill>
                  <a:srgbClr val="FF0000"/>
                </a:solidFill>
                <a:latin typeface="PT Sans"/>
              </a:rPr>
              <a:t> </a:t>
            </a:r>
            <a:endParaRPr lang="ru-RU" dirty="0" smtClean="0">
              <a:solidFill>
                <a:srgbClr val="FF0000"/>
              </a:solidFill>
              <a:latin typeface="PT Sans"/>
            </a:endParaRPr>
          </a:p>
          <a:p>
            <a:pPr algn="just"/>
            <a:r>
              <a:rPr lang="ru-RU" dirty="0" smtClean="0">
                <a:latin typeface="PT Sans"/>
              </a:rPr>
              <a:t>Председателем </a:t>
            </a:r>
            <a:r>
              <a:rPr lang="ru-RU" dirty="0">
                <a:latin typeface="PT Sans"/>
              </a:rPr>
              <a:t>Национального совета является Президент Общероссийского объединения работодателей «Российский союз промышленников и предпринимателей» </a:t>
            </a:r>
            <a:endParaRPr lang="ru-RU" dirty="0" smtClean="0">
              <a:latin typeface="PT Sans"/>
            </a:endParaRPr>
          </a:p>
          <a:p>
            <a:pPr algn="just"/>
            <a:r>
              <a:rPr lang="ru-RU" dirty="0" smtClean="0">
                <a:latin typeface="PT Sans"/>
              </a:rPr>
              <a:t>Александр </a:t>
            </a:r>
            <a:r>
              <a:rPr lang="ru-RU" dirty="0">
                <a:latin typeface="PT Sans"/>
              </a:rPr>
              <a:t>Николаевич Шохин. </a:t>
            </a:r>
            <a:endParaRPr lang="ru-RU" dirty="0"/>
          </a:p>
        </p:txBody>
      </p:sp>
      <p:pic>
        <p:nvPicPr>
          <p:cNvPr id="1026" name="Picture 2" descr="https://f7.pmo.ee/ITPgCfoN387ohF50Jlc1gTgyx9Q=/1370x820/smart/nginx/o/2015/04/15/3966649t1h268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63" r="4580"/>
          <a:stretch/>
        </p:blipFill>
        <p:spPr bwMode="auto">
          <a:xfrm>
            <a:off x="4683095" y="2169304"/>
            <a:ext cx="4224026" cy="386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www.tpprf-leasing.ru/workdir/photos/nspk_logo_raster_225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0" y="712103"/>
            <a:ext cx="6005824" cy="136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55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0" y="0"/>
            <a:ext cx="9144000" cy="717624"/>
            <a:chOff x="0" y="0"/>
            <a:chExt cx="9144000" cy="717624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0" y="0"/>
              <a:ext cx="9144000" cy="712103"/>
            </a:xfrm>
            <a:prstGeom prst="rect">
              <a:avLst/>
            </a:prstGeom>
            <a:solidFill>
              <a:srgbClr val="42BDC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1350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656" y="5521"/>
              <a:ext cx="712103" cy="712103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875758" y="47410"/>
              <a:ext cx="8268241" cy="6702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2000" b="1" dirty="0">
                  <a:solidFill>
                    <a:schemeClr val="tx1"/>
                  </a:solidFill>
                </a:rPr>
                <a:t>Совет по профессиональным квалификациям в области обеспечения безопасности в чрезвычайных ситуациях</a:t>
              </a: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-1" y="6363222"/>
            <a:ext cx="9144000" cy="494778"/>
          </a:xfrm>
          <a:prstGeom prst="rect">
            <a:avLst/>
          </a:prstGeom>
          <a:solidFill>
            <a:srgbClr val="4395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</a:rPr>
              <a:t>Своеступов Михаил Васильевич – секретарь СПК ЧС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10853" y="876438"/>
            <a:ext cx="7922291" cy="346259"/>
          </a:xfrm>
          <a:prstGeom prst="rect">
            <a:avLst/>
          </a:prstGeom>
        </p:spPr>
        <p:txBody>
          <a:bodyPr wrap="square" lIns="68589" tIns="34295" rIns="68589" bIns="34295">
            <a:spAutoFit/>
          </a:bodyPr>
          <a:lstStyle/>
          <a:p>
            <a:pPr algn="ctr"/>
            <a:r>
              <a:rPr lang="ru-RU" b="1" dirty="0" smtClean="0">
                <a:solidFill>
                  <a:srgbClr val="003085"/>
                </a:solidFill>
                <a:latin typeface="Pancetta Serif Pro Regular" charset="0"/>
                <a:cs typeface="Arial" panose="020B0604020202020204" pitchFamily="34" charset="0"/>
              </a:rPr>
              <a:t>ПРОФЕССИОНАЛЬНЫЕ СТАНДАРТЫ ПЕРСПЕКТИВЫ ВНЕДРЕНИЯ</a:t>
            </a:r>
            <a:endParaRPr lang="ru-RU" b="1" dirty="0">
              <a:solidFill>
                <a:srgbClr val="003085"/>
              </a:solidFill>
              <a:latin typeface="Pancetta Serif Pro Regular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5338" t="10072" r="4843" b="2307"/>
          <a:stretch/>
        </p:blipFill>
        <p:spPr>
          <a:xfrm>
            <a:off x="307650" y="1381510"/>
            <a:ext cx="8169716" cy="377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73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0" y="0"/>
            <a:ext cx="9144000" cy="717624"/>
            <a:chOff x="0" y="0"/>
            <a:chExt cx="9144000" cy="717624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0" y="0"/>
              <a:ext cx="9144000" cy="712103"/>
            </a:xfrm>
            <a:prstGeom prst="rect">
              <a:avLst/>
            </a:prstGeom>
            <a:solidFill>
              <a:srgbClr val="42BDC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1350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656" y="5521"/>
              <a:ext cx="712103" cy="712103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875758" y="47410"/>
              <a:ext cx="8268241" cy="6702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2000" b="1" dirty="0">
                  <a:solidFill>
                    <a:schemeClr val="tx1"/>
                  </a:solidFill>
                </a:rPr>
                <a:t>Совет по профессиональным квалификациям в области обеспечения безопасности в чрезвычайных ситуациях</a:t>
              </a: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-1" y="6363222"/>
            <a:ext cx="9144000" cy="494778"/>
          </a:xfrm>
          <a:prstGeom prst="rect">
            <a:avLst/>
          </a:prstGeom>
          <a:solidFill>
            <a:srgbClr val="4395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</a:rPr>
              <a:t>Своеступов Михаил Васильевич – секретарь СПК ЧС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10853" y="876438"/>
            <a:ext cx="7922291" cy="346259"/>
          </a:xfrm>
          <a:prstGeom prst="rect">
            <a:avLst/>
          </a:prstGeom>
        </p:spPr>
        <p:txBody>
          <a:bodyPr wrap="square" lIns="68589" tIns="34295" rIns="68589" bIns="34295">
            <a:spAutoFit/>
          </a:bodyPr>
          <a:lstStyle/>
          <a:p>
            <a:pPr algn="ctr"/>
            <a:r>
              <a:rPr lang="ru-RU" b="1" dirty="0" smtClean="0">
                <a:solidFill>
                  <a:srgbClr val="003085"/>
                </a:solidFill>
                <a:latin typeface="Pancetta Serif Pro Regular" charset="0"/>
                <a:cs typeface="Arial" panose="020B0604020202020204" pitchFamily="34" charset="0"/>
              </a:rPr>
              <a:t>ПРОФЕССИОНАЛЬНЫЕ СТАНДАРТЫ ПЕРСПЕКТИВЫ ВНЕДРЕНИЯ</a:t>
            </a:r>
            <a:endParaRPr lang="ru-RU" b="1" dirty="0">
              <a:solidFill>
                <a:srgbClr val="003085"/>
              </a:solidFill>
              <a:latin typeface="Pancetta Serif Pro Regular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656" y="1560973"/>
            <a:ext cx="8855157" cy="372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6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0" y="0"/>
            <a:ext cx="9144000" cy="717624"/>
            <a:chOff x="0" y="0"/>
            <a:chExt cx="9144000" cy="717624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0" y="0"/>
              <a:ext cx="9144000" cy="712103"/>
            </a:xfrm>
            <a:prstGeom prst="rect">
              <a:avLst/>
            </a:prstGeom>
            <a:solidFill>
              <a:srgbClr val="42BDC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1350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656" y="5521"/>
              <a:ext cx="712103" cy="712103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875758" y="47410"/>
              <a:ext cx="8268241" cy="6702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2000" b="1" dirty="0">
                  <a:solidFill>
                    <a:schemeClr val="tx1"/>
                  </a:solidFill>
                </a:rPr>
                <a:t>Совет по профессиональным квалификациям в области обеспечения безопасности в чрезвычайных ситуациях</a:t>
              </a: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-1" y="6363222"/>
            <a:ext cx="9144000" cy="494778"/>
          </a:xfrm>
          <a:prstGeom prst="rect">
            <a:avLst/>
          </a:prstGeom>
          <a:solidFill>
            <a:srgbClr val="4395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</a:rPr>
              <a:t>Своеступов Михаил Васильевич – секретарь СПК ЧС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76151" y="944050"/>
            <a:ext cx="86967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СОВЕТОВ ПО ПРОФЕССИОНАЛЬНЫМ КВАЛИФИКАЦИЯМ В УПРАВЛЕНИИ И ОРГАНИЗАЦИИ ОБРАЗОВАТЕЛЬНОЙ ДЕЯТЕЛЬНОСТИ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0080" y="1762036"/>
            <a:ext cx="829056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соответствии с Постановлением Правительства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РФ от 05.08.2013 №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661 (ред. от 08.01.2018)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утверждении Правил разработки, утверждения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Федеральных государственных образовательных стандартов и внесения в них изменений» проекты ФГОС направляются в советы по профессиональным квалификациям для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проведения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экспертизы проекта, оценки соответствия содержащихся в нем требований к результатам освоения основных профессиональных образовательных программ в части, касающейся профессиональной компетенции, положениям соответствующих профессиональных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стандартов.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Совет по профессиональным квалификациям в области обеспечения безопасности в чрезвычайных ситуациях определят порядок проведения профессиональной общественной аккредитации по образовательным программам соответствующим видам профессиональной деятельности профессиональных стандартов, закреплённых за Советом.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74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job.ozon.ru/local/templates/mf/img/facts/maps/tver@3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56" y="1311550"/>
            <a:ext cx="9019082" cy="4704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0" y="0"/>
            <a:ext cx="9144000" cy="717624"/>
            <a:chOff x="0" y="0"/>
            <a:chExt cx="9144000" cy="717624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0" y="0"/>
              <a:ext cx="9144000" cy="712103"/>
            </a:xfrm>
            <a:prstGeom prst="rect">
              <a:avLst/>
            </a:prstGeom>
            <a:solidFill>
              <a:srgbClr val="42BDC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1350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656" y="5521"/>
              <a:ext cx="712103" cy="712103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875758" y="47410"/>
              <a:ext cx="8268241" cy="6702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2000" b="1" dirty="0">
                  <a:solidFill>
                    <a:schemeClr val="tx1"/>
                  </a:solidFill>
                </a:rPr>
                <a:t>Совет по профессиональным квалификациям в области обеспечения безопасности в чрезвычайных ситуациях</a:t>
              </a: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-1" y="6363222"/>
            <a:ext cx="9144000" cy="494778"/>
          </a:xfrm>
          <a:prstGeom prst="rect">
            <a:avLst/>
          </a:prstGeom>
          <a:solidFill>
            <a:srgbClr val="4395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</a:rPr>
              <a:t>Своеступов Михаил Васильевич – секретарь СПК ЧС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10853" y="876438"/>
            <a:ext cx="7922291" cy="346259"/>
          </a:xfrm>
          <a:prstGeom prst="rect">
            <a:avLst/>
          </a:prstGeom>
        </p:spPr>
        <p:txBody>
          <a:bodyPr wrap="square" lIns="68589" tIns="34295" rIns="68589" bIns="34295">
            <a:spAutoFit/>
          </a:bodyPr>
          <a:lstStyle/>
          <a:p>
            <a:pPr algn="ctr"/>
            <a:r>
              <a:rPr lang="ru-RU" b="1" dirty="0" smtClean="0">
                <a:solidFill>
                  <a:srgbClr val="003085"/>
                </a:solidFill>
                <a:latin typeface="Pancetta Serif Pro Regular" charset="0"/>
                <a:cs typeface="Arial" panose="020B0604020202020204" pitchFamily="34" charset="0"/>
              </a:rPr>
              <a:t>ПРОФЕССИОНАЛЬНЫЕ СТАНДАРТЫ - ПЕРСПЕКТИВЫ ВНЕДРЕНИЯ</a:t>
            </a:r>
            <a:endParaRPr lang="ru-RU" b="1" dirty="0">
              <a:solidFill>
                <a:srgbClr val="003085"/>
              </a:solidFill>
              <a:latin typeface="Pancetta Serif Pro Regular" charset="0"/>
              <a:cs typeface="Arial" panose="020B0604020202020204" pitchFamily="34" charset="0"/>
            </a:endParaRPr>
          </a:p>
        </p:txBody>
      </p:sp>
      <p:sp>
        <p:nvSpPr>
          <p:cNvPr id="7" name="Пятиугольник 6"/>
          <p:cNvSpPr/>
          <p:nvPr/>
        </p:nvSpPr>
        <p:spPr>
          <a:xfrm rot="5400000">
            <a:off x="1361326" y="2615646"/>
            <a:ext cx="324000" cy="108000"/>
          </a:xfrm>
          <a:prstGeom prst="homePlate">
            <a:avLst>
              <a:gd name="adj" fmla="val 144666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ятиугольник 26"/>
          <p:cNvSpPr/>
          <p:nvPr/>
        </p:nvSpPr>
        <p:spPr>
          <a:xfrm rot="5400000">
            <a:off x="851739" y="3822095"/>
            <a:ext cx="324000" cy="108000"/>
          </a:xfrm>
          <a:prstGeom prst="homePlate">
            <a:avLst>
              <a:gd name="adj" fmla="val 144666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ятиугольник 27"/>
          <p:cNvSpPr/>
          <p:nvPr/>
        </p:nvSpPr>
        <p:spPr>
          <a:xfrm rot="5400000">
            <a:off x="565989" y="4470300"/>
            <a:ext cx="324000" cy="108000"/>
          </a:xfrm>
          <a:prstGeom prst="homePlate">
            <a:avLst>
              <a:gd name="adj" fmla="val 144666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ятиугольник 28"/>
          <p:cNvSpPr/>
          <p:nvPr/>
        </p:nvSpPr>
        <p:spPr>
          <a:xfrm rot="5400000">
            <a:off x="5318705" y="5337324"/>
            <a:ext cx="324000" cy="108000"/>
          </a:xfrm>
          <a:prstGeom prst="homePlate">
            <a:avLst>
              <a:gd name="adj" fmla="val 144666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ятиугольник 29"/>
          <p:cNvSpPr/>
          <p:nvPr/>
        </p:nvSpPr>
        <p:spPr>
          <a:xfrm rot="5400000">
            <a:off x="1469326" y="2983802"/>
            <a:ext cx="324000" cy="108000"/>
          </a:xfrm>
          <a:prstGeom prst="homePlate">
            <a:avLst>
              <a:gd name="adj" fmla="val 144666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ятиугольник 30"/>
          <p:cNvSpPr/>
          <p:nvPr/>
        </p:nvSpPr>
        <p:spPr>
          <a:xfrm rot="5400000">
            <a:off x="1321892" y="3028499"/>
            <a:ext cx="324000" cy="108000"/>
          </a:xfrm>
          <a:prstGeom prst="homePlate">
            <a:avLst>
              <a:gd name="adj" fmla="val 144666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ятиугольник 31"/>
          <p:cNvSpPr/>
          <p:nvPr/>
        </p:nvSpPr>
        <p:spPr>
          <a:xfrm rot="5400000">
            <a:off x="2205132" y="4513163"/>
            <a:ext cx="324000" cy="108000"/>
          </a:xfrm>
          <a:prstGeom prst="homePlate">
            <a:avLst>
              <a:gd name="adj" fmla="val 144666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ятиугольник 32"/>
          <p:cNvSpPr/>
          <p:nvPr/>
        </p:nvSpPr>
        <p:spPr>
          <a:xfrm rot="5400000">
            <a:off x="7724291" y="5107330"/>
            <a:ext cx="324000" cy="108000"/>
          </a:xfrm>
          <a:prstGeom prst="homePlate">
            <a:avLst>
              <a:gd name="adj" fmla="val 144666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ятиугольник 33"/>
          <p:cNvSpPr/>
          <p:nvPr/>
        </p:nvSpPr>
        <p:spPr>
          <a:xfrm rot="5400000">
            <a:off x="70332" y="5559146"/>
            <a:ext cx="324000" cy="108000"/>
          </a:xfrm>
          <a:prstGeom prst="homePlate">
            <a:avLst>
              <a:gd name="adj" fmla="val 144666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ятиугольник 34"/>
          <p:cNvSpPr/>
          <p:nvPr/>
        </p:nvSpPr>
        <p:spPr>
          <a:xfrm rot="5400000">
            <a:off x="70332" y="5969053"/>
            <a:ext cx="324000" cy="108000"/>
          </a:xfrm>
          <a:prstGeom prst="homePlate">
            <a:avLst>
              <a:gd name="adj" fmla="val 144666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20844" y="5391324"/>
            <a:ext cx="2638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 Аттестованные </a:t>
            </a:r>
            <a:r>
              <a:rPr lang="ru-RU" dirty="0" err="1" smtClean="0"/>
              <a:t>ЦОКи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320844" y="5801963"/>
            <a:ext cx="4227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 Планируемые к аттестации </a:t>
            </a:r>
            <a:r>
              <a:rPr lang="ru-RU" dirty="0" err="1" smtClean="0"/>
              <a:t>ЦОКи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238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0" y="0"/>
            <a:ext cx="9144000" cy="717624"/>
            <a:chOff x="0" y="0"/>
            <a:chExt cx="9144000" cy="717624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0" y="0"/>
              <a:ext cx="9144000" cy="712103"/>
            </a:xfrm>
            <a:prstGeom prst="rect">
              <a:avLst/>
            </a:prstGeom>
            <a:solidFill>
              <a:srgbClr val="42BDC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1350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656" y="5521"/>
              <a:ext cx="712103" cy="712103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875758" y="47410"/>
              <a:ext cx="8268241" cy="6702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2000" b="1" dirty="0">
                  <a:solidFill>
                    <a:schemeClr val="tx1"/>
                  </a:solidFill>
                </a:rPr>
                <a:t>Совет по профессиональным квалификациям в области обеспечения безопасности в чрезвычайных ситуациях</a:t>
              </a: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-1" y="6363222"/>
            <a:ext cx="9144000" cy="494778"/>
          </a:xfrm>
          <a:prstGeom prst="rect">
            <a:avLst/>
          </a:prstGeom>
          <a:solidFill>
            <a:srgbClr val="4395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</a:rPr>
              <a:t>Своеступов Михаил Васильевич – секретарь СПК ЧС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3656" y="753992"/>
            <a:ext cx="48185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C00000"/>
                </a:solidFill>
                <a:latin typeface="Open Sans"/>
                <a:hlinkClick r:id="rId3"/>
              </a:rPr>
              <a:t>https://spkchs.ru</a:t>
            </a:r>
            <a:endParaRPr lang="en-US" sz="3600" b="1" dirty="0" smtClean="0">
              <a:solidFill>
                <a:srgbClr val="C00000"/>
              </a:solidFill>
              <a:latin typeface="Open Sans"/>
            </a:endParaRPr>
          </a:p>
          <a:p>
            <a:pPr algn="just"/>
            <a:endParaRPr lang="en-US" sz="3600" b="1" dirty="0" smtClean="0">
              <a:solidFill>
                <a:srgbClr val="C00000"/>
              </a:solidFill>
              <a:latin typeface="Open Sans"/>
            </a:endParaRPr>
          </a:p>
          <a:p>
            <a:pPr algn="just"/>
            <a:endParaRPr lang="ru-RU" sz="3600" b="1" dirty="0">
              <a:latin typeface="Open San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42559" y="5716891"/>
            <a:ext cx="3901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C00000"/>
                </a:solidFill>
                <a:latin typeface="Open Sans"/>
              </a:rPr>
              <a:t>spkchs@vdpo.ru</a:t>
            </a:r>
            <a:endParaRPr lang="ru-RU" sz="3600" b="1" dirty="0">
              <a:latin typeface="Open San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002" y="1459332"/>
            <a:ext cx="6985993" cy="440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58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0" y="0"/>
            <a:ext cx="9144000" cy="717624"/>
            <a:chOff x="0" y="0"/>
            <a:chExt cx="9144000" cy="717624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0" y="0"/>
              <a:ext cx="9144000" cy="712103"/>
            </a:xfrm>
            <a:prstGeom prst="rect">
              <a:avLst/>
            </a:prstGeom>
            <a:solidFill>
              <a:srgbClr val="42BDC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1350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656" y="5521"/>
              <a:ext cx="712103" cy="712103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875758" y="47410"/>
              <a:ext cx="8268241" cy="6702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2000" b="1" dirty="0">
                  <a:solidFill>
                    <a:schemeClr val="tx1"/>
                  </a:solidFill>
                </a:rPr>
                <a:t>Совет по профессиональным квалификациям в области обеспечения безопасности в чрезвычайных ситуациях</a:t>
              </a: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478" y="804229"/>
            <a:ext cx="3570918" cy="357091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886833" y="4077031"/>
            <a:ext cx="661020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/>
              <a:t>СПАСИБО ЗА ВНИМАНИЕ!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47136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75758" y="47410"/>
            <a:ext cx="8268241" cy="670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/>
              <a:t>Совет по профессиональным квалификациям в области обеспечения безопасности в чрезвычайных ситуациях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0" y="0"/>
            <a:ext cx="9144000" cy="717624"/>
            <a:chOff x="0" y="0"/>
            <a:chExt cx="9144000" cy="717624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0" y="0"/>
              <a:ext cx="9144000" cy="712103"/>
            </a:xfrm>
            <a:prstGeom prst="rect">
              <a:avLst/>
            </a:prstGeom>
            <a:solidFill>
              <a:srgbClr val="42BDC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1350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656" y="5521"/>
              <a:ext cx="712103" cy="712103"/>
            </a:xfrm>
            <a:prstGeom prst="rect">
              <a:avLst/>
            </a:prstGeom>
          </p:spPr>
        </p:pic>
        <p:sp>
          <p:nvSpPr>
            <p:cNvPr id="13" name="Прямоугольник 12"/>
            <p:cNvSpPr/>
            <p:nvPr/>
          </p:nvSpPr>
          <p:spPr>
            <a:xfrm>
              <a:off x="875758" y="47410"/>
              <a:ext cx="8268241" cy="6702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2000" b="1" dirty="0">
                  <a:solidFill>
                    <a:schemeClr val="tx1"/>
                  </a:solidFill>
                </a:rPr>
                <a:t>Совет по профессиональным квалификациям в области обеспечения безопасности в чрезвычайных ситуациях</a:t>
              </a: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-1" y="6363222"/>
            <a:ext cx="9144000" cy="494778"/>
          </a:xfrm>
          <a:prstGeom prst="rect">
            <a:avLst/>
          </a:prstGeom>
          <a:solidFill>
            <a:srgbClr val="4395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</a:rPr>
              <a:t>Своеступов Михаил Васильевич – секретарь СПК ЧС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3656" y="800956"/>
            <a:ext cx="88863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PT Sans"/>
              </a:rPr>
              <a:t>Национальный совет создает советы по профессиональным квалификациям. Советы по профессиональным квалификациям являются постоянно действующими органами национальной системы профессиональных квалификаций, создаваемыми с целью формирования и развития систем профессиональных квалификаций по определенным видам профессиональной деятельности.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3656" y="2717367"/>
            <a:ext cx="907434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PT Sans"/>
              </a:rPr>
              <a:t>Полномочия Советов по профессиональным квалификациям: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PT Sans"/>
              </a:rPr>
              <a:t>проведение </a:t>
            </a:r>
            <a:r>
              <a:rPr lang="ru-RU" sz="2000" dirty="0">
                <a:latin typeface="PT Sans"/>
              </a:rPr>
              <a:t>мониторинга рынка </a:t>
            </a:r>
            <a:r>
              <a:rPr lang="ru-RU" sz="2000" dirty="0" smtClean="0">
                <a:latin typeface="PT Sans"/>
              </a:rPr>
              <a:t>труда;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PT Sans"/>
              </a:rPr>
              <a:t>разработка, применение и актуализация профессиональных стандартов</a:t>
            </a:r>
            <a:r>
              <a:rPr lang="ru-RU" sz="2000" dirty="0" smtClean="0">
                <a:latin typeface="PT Sans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PT Sans"/>
              </a:rPr>
              <a:t>разработка, применение и актуализация отраслевой рамки квалификаций</a:t>
            </a:r>
            <a:r>
              <a:rPr lang="ru-RU" sz="2000" dirty="0" smtClean="0">
                <a:latin typeface="PT Sans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PT Sans"/>
              </a:rPr>
              <a:t>участие в разработке государственных стандартов профессионального образования;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PT Sans"/>
              </a:rPr>
              <a:t>организация </a:t>
            </a:r>
            <a:r>
              <a:rPr lang="ru-RU" sz="2000" dirty="0">
                <a:latin typeface="PT Sans"/>
              </a:rPr>
              <a:t>деятельности по профессионально-общественной аккредитации образовательных программ</a:t>
            </a:r>
            <a:r>
              <a:rPr lang="ru-RU" sz="2000" dirty="0" smtClean="0">
                <a:latin typeface="PT Sans"/>
              </a:rPr>
              <a:t>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34516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75758" y="47410"/>
            <a:ext cx="8268241" cy="670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/>
              <a:t>Совет по профессиональным квалификациям в области обеспечения безопасности в чрезвычайных ситуациях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0" y="0"/>
            <a:ext cx="9144000" cy="717624"/>
            <a:chOff x="0" y="0"/>
            <a:chExt cx="9144000" cy="717624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0" y="0"/>
              <a:ext cx="9144000" cy="712103"/>
            </a:xfrm>
            <a:prstGeom prst="rect">
              <a:avLst/>
            </a:prstGeom>
            <a:solidFill>
              <a:srgbClr val="42BDC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1350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656" y="5521"/>
              <a:ext cx="712103" cy="712103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875758" y="47410"/>
              <a:ext cx="8268241" cy="6702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2000" b="1" dirty="0">
                  <a:solidFill>
                    <a:schemeClr val="tx1"/>
                  </a:solidFill>
                </a:rPr>
                <a:t>Совет по профессиональным квалификациям в области обеспечения безопасности в чрезвычайных ситуациях</a:t>
              </a: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-1" y="6363222"/>
            <a:ext cx="9144000" cy="494778"/>
          </a:xfrm>
          <a:prstGeom prst="rect">
            <a:avLst/>
          </a:prstGeom>
          <a:solidFill>
            <a:srgbClr val="4395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</a:rPr>
              <a:t>Своеступов Михаил Васильевич – секретарь СПК ЧС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272065" y="1343026"/>
            <a:ext cx="8599867" cy="4143374"/>
            <a:chOff x="563742" y="1307729"/>
            <a:chExt cx="8101124" cy="3118859"/>
          </a:xfrm>
        </p:grpSpPr>
        <p:sp>
          <p:nvSpPr>
            <p:cNvPr id="10" name="Скругленный прямоугольник 9">
              <a:extLst>
                <a:ext uri="{FF2B5EF4-FFF2-40B4-BE49-F238E27FC236}">
                  <a16:creationId xmlns="" xmlns:a16="http://schemas.microsoft.com/office/drawing/2014/main" id="{6E2012A2-A1F2-4130-ADB1-1286C31ABCFD}"/>
                </a:ext>
              </a:extLst>
            </p:cNvPr>
            <p:cNvSpPr/>
            <p:nvPr/>
          </p:nvSpPr>
          <p:spPr>
            <a:xfrm>
              <a:off x="1056123" y="2050005"/>
              <a:ext cx="6899010" cy="435113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76819" tIns="38409" rIns="76819" bIns="38409" rtlCol="0" anchor="ctr"/>
            <a:lstStyle/>
            <a:p>
              <a:pPr marL="83136" algn="ctr">
                <a:buClr>
                  <a:schemeClr val="tx2">
                    <a:lumMod val="60000"/>
                    <a:lumOff val="40000"/>
                  </a:schemeClr>
                </a:buClr>
              </a:pPr>
              <a:r>
                <a:rPr lang="ru-RU" b="1" dirty="0">
                  <a:solidFill>
                    <a:schemeClr val="tx1"/>
                  </a:solidFill>
                  <a:cs typeface="Times New Roman" pitchFamily="18" charset="0"/>
                </a:rPr>
                <a:t>В настоящее время Национальным советом </a:t>
              </a:r>
              <a:r>
                <a:rPr lang="ru-RU" b="1" dirty="0" smtClean="0">
                  <a:solidFill>
                    <a:schemeClr val="tx1"/>
                  </a:solidFill>
                  <a:cs typeface="Times New Roman" pitchFamily="18" charset="0"/>
                </a:rPr>
                <a:t>образовано</a:t>
              </a:r>
              <a:r>
                <a:rPr lang="ru-RU" sz="3600" b="1" dirty="0" smtClean="0">
                  <a:solidFill>
                    <a:schemeClr val="tx1"/>
                  </a:solidFill>
                  <a:cs typeface="Times New Roman" pitchFamily="18" charset="0"/>
                </a:rPr>
                <a:t> </a:t>
              </a:r>
              <a:r>
                <a:rPr lang="ru-RU" sz="3600" b="1" dirty="0" smtClean="0">
                  <a:solidFill>
                    <a:srgbClr val="FF0000"/>
                  </a:solidFill>
                  <a:cs typeface="Times New Roman" pitchFamily="18" charset="0"/>
                </a:rPr>
                <a:t>3</a:t>
              </a:r>
              <a:r>
                <a:rPr lang="en-US" sz="3600" b="1" dirty="0" smtClean="0">
                  <a:solidFill>
                    <a:srgbClr val="FF0000"/>
                  </a:solidFill>
                  <a:cs typeface="Times New Roman" pitchFamily="18" charset="0"/>
                </a:rPr>
                <a:t>4</a:t>
              </a:r>
              <a:r>
                <a:rPr lang="ru-RU" sz="3200" b="1" dirty="0" smtClean="0">
                  <a:solidFill>
                    <a:schemeClr val="tx1"/>
                  </a:solidFill>
                  <a:cs typeface="Times New Roman" pitchFamily="18" charset="0"/>
                </a:rPr>
                <a:t> </a:t>
              </a:r>
              <a:r>
                <a:rPr lang="ru-RU" sz="2400" b="1" dirty="0">
                  <a:solidFill>
                    <a:schemeClr val="tx1"/>
                  </a:solidFill>
                  <a:cs typeface="Times New Roman" pitchFamily="18" charset="0"/>
                </a:rPr>
                <a:t>СПК</a:t>
              </a:r>
            </a:p>
          </p:txBody>
        </p:sp>
        <p:sp>
          <p:nvSpPr>
            <p:cNvPr id="16" name="Скругленный прямоугольник 15">
              <a:extLst>
                <a:ext uri="{FF2B5EF4-FFF2-40B4-BE49-F238E27FC236}">
                  <a16:creationId xmlns="" xmlns:a16="http://schemas.microsoft.com/office/drawing/2014/main" id="{F668FCF2-FE0B-4535-8AF4-9AD57CDBE09B}"/>
                </a:ext>
              </a:extLst>
            </p:cNvPr>
            <p:cNvSpPr/>
            <p:nvPr/>
          </p:nvSpPr>
          <p:spPr>
            <a:xfrm>
              <a:off x="7132725" y="3811188"/>
              <a:ext cx="1532141" cy="61540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76819" tIns="38409" rIns="76819" bIns="38409" rtlCol="0" anchor="ctr"/>
            <a:lstStyle/>
            <a:p>
              <a:pPr marL="83136" algn="ctr">
                <a:buClr>
                  <a:schemeClr val="tx2">
                    <a:lumMod val="60000"/>
                    <a:lumOff val="40000"/>
                  </a:schemeClr>
                </a:buClr>
              </a:pPr>
              <a:endParaRPr lang="ru-RU" sz="1300" dirty="0"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17" name="Скругленный прямоугольник 16">
              <a:extLst>
                <a:ext uri="{FF2B5EF4-FFF2-40B4-BE49-F238E27FC236}">
                  <a16:creationId xmlns="" xmlns:a16="http://schemas.microsoft.com/office/drawing/2014/main" id="{3ED6C282-181C-44A0-BE4B-CD95936B05D8}"/>
                </a:ext>
              </a:extLst>
            </p:cNvPr>
            <p:cNvSpPr/>
            <p:nvPr/>
          </p:nvSpPr>
          <p:spPr>
            <a:xfrm>
              <a:off x="6968828" y="3557715"/>
              <a:ext cx="1562629" cy="677449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76819" tIns="38409" rIns="76819" bIns="38409" rtlCol="0" anchor="ctr"/>
            <a:lstStyle/>
            <a:p>
              <a:pPr marL="83136" algn="ctr">
                <a:buClr>
                  <a:schemeClr val="tx2">
                    <a:lumMod val="60000"/>
                    <a:lumOff val="40000"/>
                  </a:schemeClr>
                </a:buClr>
              </a:pPr>
              <a:endParaRPr lang="ru-RU" sz="1300" dirty="0"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18" name="Скругленный прямоугольник 17">
              <a:extLst>
                <a:ext uri="{FF2B5EF4-FFF2-40B4-BE49-F238E27FC236}">
                  <a16:creationId xmlns="" xmlns:a16="http://schemas.microsoft.com/office/drawing/2014/main" id="{6FFF0675-B470-4771-892B-7F64A38C0C71}"/>
                </a:ext>
              </a:extLst>
            </p:cNvPr>
            <p:cNvSpPr/>
            <p:nvPr/>
          </p:nvSpPr>
          <p:spPr>
            <a:xfrm>
              <a:off x="6787767" y="3320068"/>
              <a:ext cx="1562629" cy="714876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76819" tIns="38409" rIns="76819" bIns="38409" rtlCol="0" anchor="ctr"/>
            <a:lstStyle/>
            <a:p>
              <a:pPr marL="83136" algn="ctr">
                <a:buClr>
                  <a:schemeClr val="tx2">
                    <a:lumMod val="60000"/>
                    <a:lumOff val="40000"/>
                  </a:schemeClr>
                </a:buClr>
              </a:pPr>
              <a:endParaRPr lang="ru-RU" sz="1300" dirty="0"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19" name="Скругленный прямоугольник 18">
              <a:extLst>
                <a:ext uri="{FF2B5EF4-FFF2-40B4-BE49-F238E27FC236}">
                  <a16:creationId xmlns="" xmlns:a16="http://schemas.microsoft.com/office/drawing/2014/main" id="{2925CFFD-E44C-4D3B-913D-D1DCDDB6E450}"/>
                </a:ext>
              </a:extLst>
            </p:cNvPr>
            <p:cNvSpPr/>
            <p:nvPr/>
          </p:nvSpPr>
          <p:spPr>
            <a:xfrm>
              <a:off x="563742" y="3101664"/>
              <a:ext cx="2232248" cy="694176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76819" tIns="38409" rIns="76819" bIns="38409" rtlCol="0" anchor="ctr"/>
            <a:lstStyle/>
            <a:p>
              <a:pPr marL="83136" algn="ctr">
                <a:buClr>
                  <a:schemeClr val="tx2">
                    <a:lumMod val="60000"/>
                    <a:lumOff val="40000"/>
                  </a:schemeClr>
                </a:buClr>
              </a:pPr>
              <a:r>
                <a:rPr lang="ru-RU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СПК ЧС</a:t>
              </a:r>
            </a:p>
          </p:txBody>
        </p:sp>
        <p:sp>
          <p:nvSpPr>
            <p:cNvPr id="20" name="Скругленный прямоугольник 19">
              <a:extLst>
                <a:ext uri="{FF2B5EF4-FFF2-40B4-BE49-F238E27FC236}">
                  <a16:creationId xmlns="" xmlns:a16="http://schemas.microsoft.com/office/drawing/2014/main" id="{82AD9ECA-7AE4-4F1F-A9C8-8441AEBD01B0}"/>
                </a:ext>
              </a:extLst>
            </p:cNvPr>
            <p:cNvSpPr/>
            <p:nvPr/>
          </p:nvSpPr>
          <p:spPr>
            <a:xfrm>
              <a:off x="2977051" y="3079103"/>
              <a:ext cx="1656038" cy="699794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76819" tIns="38409" rIns="76819" bIns="38409" rtlCol="0" anchor="ctr"/>
            <a:lstStyle/>
            <a:p>
              <a:pPr marL="83136" algn="ctr">
                <a:buClr>
                  <a:schemeClr val="tx2">
                    <a:lumMod val="60000"/>
                    <a:lumOff val="40000"/>
                  </a:schemeClr>
                </a:buClr>
              </a:pPr>
              <a:r>
                <a:rPr lang="ru-RU" sz="1400" b="1" dirty="0">
                  <a:solidFill>
                    <a:schemeClr val="tx1"/>
                  </a:solidFill>
                  <a:cs typeface="Times New Roman" pitchFamily="18" charset="0"/>
                </a:rPr>
                <a:t>Машиностроение</a:t>
              </a:r>
            </a:p>
          </p:txBody>
        </p:sp>
        <p:sp>
          <p:nvSpPr>
            <p:cNvPr id="21" name="Скругленный прямоугольник 20">
              <a:extLst>
                <a:ext uri="{FF2B5EF4-FFF2-40B4-BE49-F238E27FC236}">
                  <a16:creationId xmlns="" xmlns:a16="http://schemas.microsoft.com/office/drawing/2014/main" id="{C4413C6A-A944-4C03-80F1-67FABDE2DF8A}"/>
                </a:ext>
              </a:extLst>
            </p:cNvPr>
            <p:cNvSpPr/>
            <p:nvPr/>
          </p:nvSpPr>
          <p:spPr>
            <a:xfrm>
              <a:off x="4781827" y="3058140"/>
              <a:ext cx="1724045" cy="699795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76819" tIns="38409" rIns="76819" bIns="38409" rtlCol="0" anchor="ctr"/>
            <a:lstStyle/>
            <a:p>
              <a:pPr marL="83136" algn="ctr">
                <a:buClr>
                  <a:schemeClr val="tx2">
                    <a:lumMod val="60000"/>
                    <a:lumOff val="40000"/>
                  </a:schemeClr>
                </a:buClr>
              </a:pPr>
              <a:r>
                <a:rPr lang="ru-RU" sz="1400" b="1" dirty="0">
                  <a:solidFill>
                    <a:schemeClr val="tx1"/>
                  </a:solidFill>
                  <a:cs typeface="Times New Roman" pitchFamily="18" charset="0"/>
                </a:rPr>
                <a:t>Информационные технологии</a:t>
              </a:r>
            </a:p>
          </p:txBody>
        </p:sp>
        <p:sp>
          <p:nvSpPr>
            <p:cNvPr id="22" name="Скругленный прямоугольник 21">
              <a:extLst>
                <a:ext uri="{FF2B5EF4-FFF2-40B4-BE49-F238E27FC236}">
                  <a16:creationId xmlns="" xmlns:a16="http://schemas.microsoft.com/office/drawing/2014/main" id="{238876CD-5B4F-4DB5-BDED-1C90109AE8B0}"/>
                </a:ext>
              </a:extLst>
            </p:cNvPr>
            <p:cNvSpPr/>
            <p:nvPr/>
          </p:nvSpPr>
          <p:spPr>
            <a:xfrm>
              <a:off x="6618926" y="3058140"/>
              <a:ext cx="1562629" cy="699795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76819" tIns="38409" rIns="76819" bIns="38409" rtlCol="0" anchor="ctr"/>
            <a:lstStyle/>
            <a:p>
              <a:pPr marL="83136" algn="ctr">
                <a:buClr>
                  <a:schemeClr val="tx2">
                    <a:lumMod val="60000"/>
                    <a:lumOff val="40000"/>
                  </a:schemeClr>
                </a:buClr>
              </a:pPr>
              <a:r>
                <a:rPr lang="ru-RU" sz="1600" b="1" dirty="0">
                  <a:solidFill>
                    <a:schemeClr val="tx1"/>
                  </a:solidFill>
                  <a:cs typeface="Times New Roman" pitchFamily="18" charset="0"/>
                </a:rPr>
                <a:t>Строительство</a:t>
              </a:r>
              <a:br>
                <a:rPr lang="ru-RU" sz="1600" b="1" dirty="0">
                  <a:solidFill>
                    <a:schemeClr val="tx1"/>
                  </a:solidFill>
                  <a:cs typeface="Times New Roman" pitchFamily="18" charset="0"/>
                </a:rPr>
              </a:br>
              <a:r>
                <a:rPr lang="en-US" sz="1600" b="1" dirty="0">
                  <a:solidFill>
                    <a:schemeClr val="tx1"/>
                  </a:solidFill>
                  <a:cs typeface="Times New Roman" pitchFamily="18" charset="0"/>
                </a:rPr>
                <a:t>…</a:t>
              </a:r>
              <a:endParaRPr lang="ru-RU" sz="1600" b="1" dirty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23" name="Скругленный прямоугольник 12">
              <a:extLst>
                <a:ext uri="{FF2B5EF4-FFF2-40B4-BE49-F238E27FC236}">
                  <a16:creationId xmlns="" xmlns:a16="http://schemas.microsoft.com/office/drawing/2014/main" id="{C290A234-26F5-4EF4-A19B-D47F5C7C2824}"/>
                </a:ext>
              </a:extLst>
            </p:cNvPr>
            <p:cNvSpPr/>
            <p:nvPr/>
          </p:nvSpPr>
          <p:spPr>
            <a:xfrm>
              <a:off x="1924673" y="1307729"/>
              <a:ext cx="5085263" cy="602771"/>
            </a:xfrm>
            <a:prstGeom prst="roundRect">
              <a:avLst>
                <a:gd name="adj" fmla="val 9609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76819" tIns="38409" rIns="76819" bIns="38409" rtlCol="0" anchor="ctr"/>
            <a:lstStyle/>
            <a:p>
              <a:pPr algn="ctr"/>
              <a:r>
                <a:rPr lang="ru-RU" altLang="ru-RU" b="1" dirty="0">
                  <a:solidFill>
                    <a:schemeClr val="tx1"/>
                  </a:solidFill>
                </a:rPr>
                <a:t>Советы по профессиональным квалификациям</a:t>
              </a:r>
            </a:p>
          </p:txBody>
        </p:sp>
        <p:cxnSp>
          <p:nvCxnSpPr>
            <p:cNvPr id="24" name="Прямая со стрелкой 23">
              <a:extLst>
                <a:ext uri="{FF2B5EF4-FFF2-40B4-BE49-F238E27FC236}">
                  <a16:creationId xmlns="" xmlns:a16="http://schemas.microsoft.com/office/drawing/2014/main" id="{DB579782-2151-4DEE-B2B4-AD8A0EABB214}"/>
                </a:ext>
              </a:extLst>
            </p:cNvPr>
            <p:cNvCxnSpPr/>
            <p:nvPr/>
          </p:nvCxnSpPr>
          <p:spPr>
            <a:xfrm flipH="1">
              <a:off x="1679866" y="2483521"/>
              <a:ext cx="2825762" cy="618143"/>
            </a:xfrm>
            <a:prstGeom prst="straightConnector1">
              <a:avLst/>
            </a:prstGeom>
            <a:ln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 стрелкой 24">
              <a:extLst>
                <a:ext uri="{FF2B5EF4-FFF2-40B4-BE49-F238E27FC236}">
                  <a16:creationId xmlns="" xmlns:a16="http://schemas.microsoft.com/office/drawing/2014/main" id="{B8B78C9A-1286-49C2-8B32-6F4204F22EB7}"/>
                </a:ext>
              </a:extLst>
            </p:cNvPr>
            <p:cNvCxnSpPr/>
            <p:nvPr/>
          </p:nvCxnSpPr>
          <p:spPr>
            <a:xfrm flipH="1">
              <a:off x="3851774" y="2483521"/>
              <a:ext cx="653854" cy="595582"/>
            </a:xfrm>
            <a:prstGeom prst="straightConnector1">
              <a:avLst/>
            </a:prstGeom>
            <a:ln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 стрелкой 25">
              <a:extLst>
                <a:ext uri="{FF2B5EF4-FFF2-40B4-BE49-F238E27FC236}">
                  <a16:creationId xmlns="" xmlns:a16="http://schemas.microsoft.com/office/drawing/2014/main" id="{7BF2617E-98E5-4126-A818-5A0A44FF9669}"/>
                </a:ext>
              </a:extLst>
            </p:cNvPr>
            <p:cNvCxnSpPr/>
            <p:nvPr/>
          </p:nvCxnSpPr>
          <p:spPr>
            <a:xfrm>
              <a:off x="4505628" y="2483521"/>
              <a:ext cx="1167486" cy="574619"/>
            </a:xfrm>
            <a:prstGeom prst="straightConnector1">
              <a:avLst/>
            </a:prstGeom>
            <a:ln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 стрелкой 26">
              <a:extLst>
                <a:ext uri="{FF2B5EF4-FFF2-40B4-BE49-F238E27FC236}">
                  <a16:creationId xmlns="" xmlns:a16="http://schemas.microsoft.com/office/drawing/2014/main" id="{F7224896-668D-4D35-92CA-F21AA2D0DD4D}"/>
                </a:ext>
              </a:extLst>
            </p:cNvPr>
            <p:cNvCxnSpPr/>
            <p:nvPr/>
          </p:nvCxnSpPr>
          <p:spPr>
            <a:xfrm>
              <a:off x="4505628" y="2483521"/>
              <a:ext cx="2894612" cy="574619"/>
            </a:xfrm>
            <a:prstGeom prst="straightConnector1">
              <a:avLst/>
            </a:prstGeom>
            <a:ln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9244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75758" y="47410"/>
            <a:ext cx="8268241" cy="670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/>
              <a:t>Совет по профессиональным квалификациям в области обеспечения безопасности в чрезвычайных ситуациях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0" y="0"/>
            <a:ext cx="9144000" cy="717624"/>
            <a:chOff x="0" y="0"/>
            <a:chExt cx="9144000" cy="717624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0" y="0"/>
              <a:ext cx="9144000" cy="712103"/>
            </a:xfrm>
            <a:prstGeom prst="rect">
              <a:avLst/>
            </a:prstGeom>
            <a:solidFill>
              <a:srgbClr val="42BDC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1350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656" y="5521"/>
              <a:ext cx="712103" cy="712103"/>
            </a:xfrm>
            <a:prstGeom prst="rect">
              <a:avLst/>
            </a:prstGeom>
          </p:spPr>
        </p:pic>
        <p:sp>
          <p:nvSpPr>
            <p:cNvPr id="13" name="Прямоугольник 12"/>
            <p:cNvSpPr/>
            <p:nvPr/>
          </p:nvSpPr>
          <p:spPr>
            <a:xfrm>
              <a:off x="875758" y="47410"/>
              <a:ext cx="8268241" cy="6702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2000" b="1" dirty="0">
                  <a:solidFill>
                    <a:schemeClr val="tx1"/>
                  </a:solidFill>
                </a:rPr>
                <a:t>Совет по профессиональным квалификациям в области обеспечения безопасности в чрезвычайных ситуациях</a:t>
              </a: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0" y="6363222"/>
            <a:ext cx="9144000" cy="494778"/>
          </a:xfrm>
          <a:prstGeom prst="rect">
            <a:avLst/>
          </a:prstGeom>
          <a:solidFill>
            <a:srgbClr val="4395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</a:rPr>
              <a:t>Своеступов Михаил Васильевич – секретарь СПК ЧС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63656" y="753992"/>
            <a:ext cx="869833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Совет по профессиональным квалификациям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является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органом управления, создаваемым на базе общероссийских и иных объединений работодателей, ассоциаций (союзов) и иных организаций, представляющих и (или) объединяющих профессиональные сообщества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ru-RU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своей </a:t>
            </a:r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деятельности </a:t>
            </a:r>
            <a:r>
              <a:rPr lang="ru-RU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руководствуется: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федеральными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законами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указами и распоряжениями Президента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РФ;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постановлениями и распоряжениями Правительства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РФ;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нормативными правовыми актами Министерства труда и социальной защиты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РФ;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решениями Национального совета при Президенте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РФ по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профессиональным квалификациям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 Положением о СПК.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70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75758" y="47410"/>
            <a:ext cx="8268241" cy="670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/>
              <a:t>Совет по профессиональным квалификациям в области обеспечения безопасности в чрезвычайных ситуациях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0" y="0"/>
            <a:ext cx="9144000" cy="717624"/>
            <a:chOff x="0" y="0"/>
            <a:chExt cx="9144000" cy="717624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0" y="0"/>
              <a:ext cx="9144000" cy="712103"/>
            </a:xfrm>
            <a:prstGeom prst="rect">
              <a:avLst/>
            </a:prstGeom>
            <a:solidFill>
              <a:srgbClr val="42BDC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1350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656" y="5521"/>
              <a:ext cx="712103" cy="712103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875758" y="47410"/>
              <a:ext cx="8268241" cy="6702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2000" b="1" dirty="0">
                  <a:solidFill>
                    <a:schemeClr val="tx1"/>
                  </a:solidFill>
                </a:rPr>
                <a:t>Совет по профессиональным квалификациям в области обеспечения безопасности в чрезвычайных ситуациях</a:t>
              </a: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0" y="6363222"/>
            <a:ext cx="9144000" cy="494778"/>
          </a:xfrm>
          <a:prstGeom prst="rect">
            <a:avLst/>
          </a:prstGeom>
          <a:solidFill>
            <a:srgbClr val="4395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</a:rPr>
              <a:t>Своеступов Михаил Васильевич – секретарь СПК ЧС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23739" y="1000121"/>
            <a:ext cx="809652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СПК ЧС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создан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решением Национального совета при Президенте Российской Федерации по профессиональным квалификациям 08 декабря 2018 года (Протокол № 24 от 08.12.2017 г.) на базе Общероссийской общественной организации «Всероссийское добровольное пожарное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общество».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400" b="1" dirty="0">
              <a:latin typeface="Open Sans"/>
            </a:endParaRPr>
          </a:p>
        </p:txBody>
      </p:sp>
      <p:pic>
        <p:nvPicPr>
          <p:cNvPr id="3076" name="Picture 4" descr="https://im0-tub-ru.yandex.net/i?id=8f473b96803a17d2f4e31884f5de3240-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419" y="3397548"/>
            <a:ext cx="2057401" cy="2552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500" y="3397548"/>
            <a:ext cx="2556596" cy="255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78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75758" y="47410"/>
            <a:ext cx="8268241" cy="670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/>
              <a:t>Совет по профессиональным квалификациям в области обеспечения безопасности в чрезвычайных ситуациях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0" y="0"/>
            <a:ext cx="9144000" cy="717624"/>
            <a:chOff x="0" y="0"/>
            <a:chExt cx="9144000" cy="717624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0" y="0"/>
              <a:ext cx="9144000" cy="712103"/>
            </a:xfrm>
            <a:prstGeom prst="rect">
              <a:avLst/>
            </a:prstGeom>
            <a:solidFill>
              <a:srgbClr val="42BDC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1350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656" y="5521"/>
              <a:ext cx="712103" cy="712103"/>
            </a:xfrm>
            <a:prstGeom prst="rect">
              <a:avLst/>
            </a:prstGeom>
          </p:spPr>
        </p:pic>
        <p:sp>
          <p:nvSpPr>
            <p:cNvPr id="13" name="Прямоугольник 12"/>
            <p:cNvSpPr/>
            <p:nvPr/>
          </p:nvSpPr>
          <p:spPr>
            <a:xfrm>
              <a:off x="875758" y="47410"/>
              <a:ext cx="8268241" cy="6702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2000" b="1" dirty="0">
                  <a:solidFill>
                    <a:schemeClr val="tx1"/>
                  </a:solidFill>
                </a:rPr>
                <a:t>Совет по профессиональным квалификациям в области обеспечения безопасности в чрезвычайных ситуациях</a:t>
              </a: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-1" y="6363222"/>
            <a:ext cx="9144000" cy="494778"/>
          </a:xfrm>
          <a:prstGeom prst="rect">
            <a:avLst/>
          </a:prstGeom>
          <a:solidFill>
            <a:srgbClr val="4395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</a:rPr>
              <a:t>Своеступов Михаил Васильевич – секретарь СПК ЧС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63657" y="933454"/>
            <a:ext cx="898034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 СПК ЧС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представлены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следующие организации:</a:t>
            </a:r>
          </a:p>
          <a:p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Всероссийское добровольное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пожарное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общество;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Российский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союз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спасателей;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Межрегиональное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общественное учреждение по независимой оценке, аккредитации и сертификации качества в сфере образования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АККРЕДАГЕНТСТВО;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Федеральная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Палата пожарно-спасательной отрасли и обеспечения 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безопасности;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Национальный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союз организаций в области обеспечения пожарной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безопасности;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Общероссийское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межотраслевое объединение работодателей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76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75758" y="47410"/>
            <a:ext cx="8268241" cy="670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/>
              <a:t>Совет по профессиональным квалификациям в области обеспечения безопасности в чрезвычайных ситуациях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0" y="0"/>
            <a:ext cx="9144000" cy="717624"/>
            <a:chOff x="0" y="0"/>
            <a:chExt cx="9144000" cy="717624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0" y="0"/>
              <a:ext cx="9144000" cy="712103"/>
            </a:xfrm>
            <a:prstGeom prst="rect">
              <a:avLst/>
            </a:prstGeom>
            <a:solidFill>
              <a:srgbClr val="42BDC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1350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656" y="5521"/>
              <a:ext cx="712103" cy="712103"/>
            </a:xfrm>
            <a:prstGeom prst="rect">
              <a:avLst/>
            </a:prstGeom>
          </p:spPr>
        </p:pic>
        <p:sp>
          <p:nvSpPr>
            <p:cNvPr id="13" name="Прямоугольник 12"/>
            <p:cNvSpPr/>
            <p:nvPr/>
          </p:nvSpPr>
          <p:spPr>
            <a:xfrm>
              <a:off x="875758" y="47410"/>
              <a:ext cx="8268241" cy="6702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2000" b="1" dirty="0">
                  <a:solidFill>
                    <a:schemeClr val="tx1"/>
                  </a:solidFill>
                </a:rPr>
                <a:t>Совет по профессиональным квалификациям в области обеспечения безопасности в чрезвычайных ситуациях</a:t>
              </a: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-1" y="6363222"/>
            <a:ext cx="9144000" cy="494778"/>
          </a:xfrm>
          <a:prstGeom prst="rect">
            <a:avLst/>
          </a:prstGeom>
          <a:solidFill>
            <a:srgbClr val="4395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</a:rPr>
              <a:t>Своеступов Михаил Васильевич – секретарь СПК ЧС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23738" y="933454"/>
            <a:ext cx="852625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 СПК ЧС Представлены следующие организации: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общественные организации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Общероссийское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межотраслевое объединение работодателей в сфере окружающей среды «РУСРЕЦИКЛИНГ»;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МЧС России;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Федеральная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служба по экологическому, технологическому и атомному надзору;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Федеральная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служба по надзору в сфере природопользования;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Академия ГПС МЧС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России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ФУМО по УГС 20.00.00 Техносферная безопасность и природообустройство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73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75758" y="47410"/>
            <a:ext cx="8268241" cy="670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/>
              <a:t>Совет по профессиональным квалификациям в области обеспечения безопасности в чрезвычайных ситуациях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0" y="0"/>
            <a:ext cx="9144000" cy="717624"/>
            <a:chOff x="0" y="0"/>
            <a:chExt cx="9144000" cy="717624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0" y="0"/>
              <a:ext cx="9144000" cy="712103"/>
            </a:xfrm>
            <a:prstGeom prst="rect">
              <a:avLst/>
            </a:prstGeom>
            <a:solidFill>
              <a:srgbClr val="42BDC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1350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656" y="5521"/>
              <a:ext cx="712103" cy="712103"/>
            </a:xfrm>
            <a:prstGeom prst="rect">
              <a:avLst/>
            </a:prstGeom>
          </p:spPr>
        </p:pic>
        <p:sp>
          <p:nvSpPr>
            <p:cNvPr id="13" name="Прямоугольник 12"/>
            <p:cNvSpPr/>
            <p:nvPr/>
          </p:nvSpPr>
          <p:spPr>
            <a:xfrm>
              <a:off x="875758" y="47410"/>
              <a:ext cx="8268241" cy="6702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2000" b="1" dirty="0">
                  <a:solidFill>
                    <a:schemeClr val="tx1"/>
                  </a:solidFill>
                </a:rPr>
                <a:t>Совет по профессиональным квалификациям в области обеспечения безопасности в чрезвычайных ситуациях</a:t>
              </a: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-1" y="6363222"/>
            <a:ext cx="9144000" cy="494778"/>
          </a:xfrm>
          <a:prstGeom prst="rect">
            <a:avLst/>
          </a:prstGeom>
          <a:solidFill>
            <a:srgbClr val="4395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</a:rPr>
              <a:t>Своеступов Михаил Васильевич – секретарь СПК ЧС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63656" y="933454"/>
            <a:ext cx="88863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 СПК ЧС Представлены следующие организации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Академия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гражданской защиты МЧС России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Ведомственная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охрана железнодорожного транспорта Российской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Федерации;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АНО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«Национальное агентство по независимой оценке и развитию профессиональных квалификаций в сфере обеспечения техносферной безопасности»;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АНО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«Национальный центр содействия эколого-социальному и инновационному развитию территорий».</a:t>
            </a:r>
          </a:p>
        </p:txBody>
      </p:sp>
    </p:spTree>
    <p:extLst>
      <p:ext uri="{BB962C8B-B14F-4D97-AF65-F5344CB8AC3E}">
        <p14:creationId xmlns:p14="http://schemas.microsoft.com/office/powerpoint/2010/main" val="100941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1003</TotalTime>
  <Words>1741</Words>
  <Application>Microsoft Office PowerPoint</Application>
  <PresentationFormat>Экран (4:3)</PresentationFormat>
  <Paragraphs>259</Paragraphs>
  <Slides>25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5" baseType="lpstr">
      <vt:lpstr>Arial</vt:lpstr>
      <vt:lpstr>Calibri</vt:lpstr>
      <vt:lpstr>Calibri Light</vt:lpstr>
      <vt:lpstr>Cambria</vt:lpstr>
      <vt:lpstr>Open Sans</vt:lpstr>
      <vt:lpstr>Pancetta Serif Pro Regular</vt:lpstr>
      <vt:lpstr>PT Sans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63</cp:revision>
  <dcterms:created xsi:type="dcterms:W3CDTF">2018-09-23T21:47:05Z</dcterms:created>
  <dcterms:modified xsi:type="dcterms:W3CDTF">2019-02-04T17:34:18Z</dcterms:modified>
</cp:coreProperties>
</file>